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02" r:id="rId5"/>
  </p:sldMasterIdLst>
  <p:notesMasterIdLst>
    <p:notesMasterId r:id="rId18"/>
  </p:notesMasterIdLst>
  <p:handoutMasterIdLst>
    <p:handoutMasterId r:id="rId19"/>
  </p:handoutMasterIdLst>
  <p:sldIdLst>
    <p:sldId id="261" r:id="rId6"/>
    <p:sldId id="262" r:id="rId7"/>
    <p:sldId id="267" r:id="rId8"/>
    <p:sldId id="273" r:id="rId9"/>
    <p:sldId id="269" r:id="rId10"/>
    <p:sldId id="271" r:id="rId11"/>
    <p:sldId id="276" r:id="rId12"/>
    <p:sldId id="270" r:id="rId13"/>
    <p:sldId id="268" r:id="rId14"/>
    <p:sldId id="272" r:id="rId15"/>
    <p:sldId id="274" r:id="rId16"/>
    <p:sldId id="275" r:id="rId17"/>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nnon F. Edwards" initials="SFE" lastIdx="9" clrIdx="0">
    <p:extLst>
      <p:ext uri="{19B8F6BF-5375-455C-9EA6-DF929625EA0E}">
        <p15:presenceInfo xmlns:p15="http://schemas.microsoft.com/office/powerpoint/2012/main" userId="S-1-5-21-3838001524-2532167733-2738084025-1549" providerId="AD"/>
      </p:ext>
    </p:extLst>
  </p:cmAuthor>
  <p:cmAuthor id="2" name="Karen Sokohl" initials="KS" lastIdx="2" clrIdx="1">
    <p:extLst>
      <p:ext uri="{19B8F6BF-5375-455C-9EA6-DF929625EA0E}">
        <p15:presenceInfo xmlns:p15="http://schemas.microsoft.com/office/powerpoint/2012/main" userId="S-1-5-21-3838001524-2532167733-2738084025-1811" providerId="AD"/>
      </p:ext>
    </p:extLst>
  </p:cmAuthor>
  <p:cmAuthor id="3" name="Elizabeth C. Miller" initials="ECM" lastIdx="4" clrIdx="2">
    <p:extLst>
      <p:ext uri="{19B8F6BF-5375-455C-9EA6-DF929625EA0E}">
        <p15:presenceInfo xmlns:p15="http://schemas.microsoft.com/office/powerpoint/2012/main" userId="S-1-5-21-3838001524-2532167733-2738084025-746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76600"/>
    <a:srgbClr val="002045"/>
    <a:srgbClr val="001B37"/>
    <a:srgbClr val="0B76BC"/>
    <a:srgbClr val="2839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79118" autoAdjust="0"/>
  </p:normalViewPr>
  <p:slideViewPr>
    <p:cSldViewPr snapToGrid="0" snapToObjects="1">
      <p:cViewPr varScale="1">
        <p:scale>
          <a:sx n="54" d="100"/>
          <a:sy n="54" d="100"/>
        </p:scale>
        <p:origin x="1128" y="52"/>
      </p:cViewPr>
      <p:guideLst>
        <p:guide orient="horz" pos="2160"/>
        <p:guide pos="3839"/>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E697554-EDE7-C740-8201-C9DDA9E9AA56}" type="datetimeFigureOut">
              <a:rPr lang="en-US" smtClean="0"/>
              <a:t>2/6/2019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EBA865-CC10-C149-9C90-415BB2048C16}" type="slidenum">
              <a:rPr lang="en-US" smtClean="0"/>
              <a:t>‹#›</a:t>
            </a:fld>
            <a:endParaRPr lang="en-US"/>
          </a:p>
        </p:txBody>
      </p:sp>
    </p:spTree>
    <p:extLst>
      <p:ext uri="{BB962C8B-B14F-4D97-AF65-F5344CB8AC3E}">
        <p14:creationId xmlns:p14="http://schemas.microsoft.com/office/powerpoint/2010/main" val="11068995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3F705A-8FF2-604C-8E1D-7FD5CF39FB92}" type="datetimeFigureOut">
              <a:rPr lang="en-US" smtClean="0"/>
              <a:t>2/6/2019</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E34781-6EDE-5B4E-B103-71F0AC490716}" type="slidenum">
              <a:rPr lang="en-US" smtClean="0"/>
              <a:t>‹#›</a:t>
            </a:fld>
            <a:endParaRPr lang="en-US"/>
          </a:p>
        </p:txBody>
      </p:sp>
    </p:spTree>
    <p:extLst>
      <p:ext uri="{BB962C8B-B14F-4D97-AF65-F5344CB8AC3E}">
        <p14:creationId xmlns:p14="http://schemas.microsoft.com/office/powerpoint/2010/main" val="169861700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existing split liver variance</a:t>
            </a:r>
            <a:r>
              <a:rPr lang="en-US" baseline="0" dirty="0" smtClean="0"/>
              <a:t> has only been used 4 times. </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2</a:t>
            </a:fld>
            <a:endParaRPr lang="en-US"/>
          </a:p>
        </p:txBody>
      </p:sp>
    </p:spTree>
    <p:extLst>
      <p:ext uri="{BB962C8B-B14F-4D97-AF65-F5344CB8AC3E}">
        <p14:creationId xmlns:p14="http://schemas.microsoft.com/office/powerpoint/2010/main" val="3213034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different</a:t>
            </a:r>
            <a:r>
              <a:rPr lang="en-US" baseline="0" dirty="0" smtClean="0"/>
              <a:t> from the existing split liver variance in that either segment can be used for the first candidate. Under the existing variance, participating hospitals can only use the second segment at their own center if the first candidate uses the right tri-segment or right lobe. </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3</a:t>
            </a:fld>
            <a:endParaRPr lang="en-US"/>
          </a:p>
        </p:txBody>
      </p:sp>
    </p:spTree>
    <p:extLst>
      <p:ext uri="{BB962C8B-B14F-4D97-AF65-F5344CB8AC3E}">
        <p14:creationId xmlns:p14="http://schemas.microsoft.com/office/powerpoint/2010/main" val="1962323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proposed variance differs from the existing split liver variance. </a:t>
            </a:r>
          </a:p>
          <a:p>
            <a:endParaRPr lang="en-US" baseline="0" dirty="0" smtClean="0"/>
          </a:p>
          <a:p>
            <a:r>
              <a:rPr lang="en-US" baseline="0" dirty="0" smtClean="0"/>
              <a:t>The existing variance has only been used 4 times. In order to provide more incentive to split livers, the committee proposes this expanded variance. (Removing the existing </a:t>
            </a:r>
            <a:r>
              <a:rPr lang="en-US" baseline="0" dirty="0" err="1" smtClean="0"/>
              <a:t>existing</a:t>
            </a:r>
            <a:r>
              <a:rPr lang="en-US" baseline="0" dirty="0" smtClean="0"/>
              <a:t> variance is not part of this proposal.)</a:t>
            </a:r>
          </a:p>
          <a:p>
            <a:endParaRPr lang="en-US" baseline="0" dirty="0" smtClean="0"/>
          </a:p>
          <a:p>
            <a:r>
              <a:rPr lang="en-US" baseline="0" dirty="0" smtClean="0"/>
              <a:t>However, in order to make sure that there is still sufficient access for all candidates, there is a provision to offer the second segment to the most urgent candidates. </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4</a:t>
            </a:fld>
            <a:endParaRPr lang="en-US"/>
          </a:p>
        </p:txBody>
      </p:sp>
    </p:spTree>
    <p:extLst>
      <p:ext uri="{BB962C8B-B14F-4D97-AF65-F5344CB8AC3E}">
        <p14:creationId xmlns:p14="http://schemas.microsoft.com/office/powerpoint/2010/main" val="3586634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OPTN</a:t>
            </a:r>
            <a:r>
              <a:rPr lang="en-US" baseline="0" dirty="0" smtClean="0"/>
              <a:t> will</a:t>
            </a:r>
            <a:r>
              <a:rPr lang="en-US" dirty="0" smtClean="0"/>
              <a:t> provide an application.</a:t>
            </a:r>
            <a:r>
              <a:rPr lang="en-US" baseline="0" dirty="0" smtClean="0"/>
              <a:t> </a:t>
            </a:r>
          </a:p>
          <a:p>
            <a:r>
              <a:rPr lang="en-US" baseline="0" dirty="0" smtClean="0"/>
              <a:t>They submit the application, and it gets approved by the OPTN. </a:t>
            </a:r>
          </a:p>
          <a:p>
            <a:r>
              <a:rPr lang="en-US" baseline="0" dirty="0" smtClean="0"/>
              <a:t>If they join as a region, DSA, or other group, and not all members of the group agree, the application has to be considered by the liver committee. </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5</a:t>
            </a:fld>
            <a:endParaRPr lang="en-US"/>
          </a:p>
        </p:txBody>
      </p:sp>
    </p:spTree>
    <p:extLst>
      <p:ext uri="{BB962C8B-B14F-4D97-AF65-F5344CB8AC3E}">
        <p14:creationId xmlns:p14="http://schemas.microsoft.com/office/powerpoint/2010/main" val="20306178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Monitoring and evaluating the changes</a:t>
            </a:r>
            <a:r>
              <a:rPr lang="en-US" baseline="0" dirty="0" smtClean="0"/>
              <a:t> is so that the committee can see if there is merit to making this change part of normal allocation at the end of the 3 years. </a:t>
            </a:r>
            <a:endParaRPr lang="en-US" dirty="0" smtClean="0"/>
          </a:p>
          <a:p>
            <a:endParaRPr lang="en-US" dirty="0" smtClean="0"/>
          </a:p>
          <a:p>
            <a:r>
              <a:rPr lang="en-US" dirty="0" smtClean="0"/>
              <a:t>Extra info about what will be monitored: </a:t>
            </a:r>
          </a:p>
          <a:p>
            <a:endParaRPr lang="en-US" dirty="0" smtClean="0"/>
          </a:p>
          <a:p>
            <a:r>
              <a:rPr lang="en-US" sz="1200" kern="1200" dirty="0" smtClean="0">
                <a:solidFill>
                  <a:schemeClr val="tx1"/>
                </a:solidFill>
                <a:effectLst/>
                <a:latin typeface="+mn-lt"/>
                <a:ea typeface="+mn-ea"/>
                <a:cs typeface="+mn-cs"/>
              </a:rPr>
              <a:t>The following questions, and any others subsequently requested by the Committee, will guide the evaluation of the proposal after implementation:</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Has the number of split liver transplants increased?</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Have the characteristics of split liver recipients changed?</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Has there been a change in liver discards?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If livers are split, did the remaining segment stay at the same or affiliated center?</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Has the number of programs performing split liver transplants increased?</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following metrics, and any others subsequently requested by the Committee, will be evaluated as data become available to compare performance before and after the implementation of this variance:</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The number (and percent) of liver transplants (whole vs. split) overall, and by both recipient and donor demographics, including but not limited to:</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Recipient age,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allocation MELD/PELD at transplant,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index recipient liver segment (left lobe or left-lateral segment vs. right lobe or right tri-segment)</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Descriptive statistics on index and secondary recipient of split liver, including but not limited to:</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Allocation MELD/PELD at transplant,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gender,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OPTN region</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The number (and percent) of livers recovered that are utilized vs. discarded, overall and by demographics, including but not limited to:</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Organ type (whole vs. split),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OPTN region</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Geography of secondary recipient of liver segment as it relates to index recipient (de-identified center, OPTN region)</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The number (and percent) of deceased donor liver transplant programs performing split liver transplants</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6</a:t>
            </a:fld>
            <a:endParaRPr lang="en-US"/>
          </a:p>
        </p:txBody>
      </p:sp>
    </p:spTree>
    <p:extLst>
      <p:ext uri="{BB962C8B-B14F-4D97-AF65-F5344CB8AC3E}">
        <p14:creationId xmlns:p14="http://schemas.microsoft.com/office/powerpoint/2010/main" val="15922902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Committee requests feedback concerning whether this should be an open or</a:t>
            </a:r>
            <a:r>
              <a:rPr lang="en-US" baseline="0" dirty="0" smtClean="0"/>
              <a:t> closed variance. </a:t>
            </a:r>
          </a:p>
          <a:p>
            <a:endParaRPr lang="en-US" baseline="0" dirty="0" smtClean="0"/>
          </a:p>
          <a:p>
            <a:r>
              <a:rPr lang="en-US" baseline="0" dirty="0" smtClean="0"/>
              <a:t>The committee is also asking which programs and areas might be interested in joining this variance – </a:t>
            </a:r>
            <a:r>
              <a:rPr lang="en-US" b="1" baseline="0" dirty="0" smtClean="0"/>
              <a:t>just to gauge interest</a:t>
            </a:r>
            <a:r>
              <a:rPr lang="en-US" b="0" baseline="0" dirty="0" smtClean="0"/>
              <a:t> – if this is passed as an open variance, then members will still have </a:t>
            </a:r>
            <a:r>
              <a:rPr lang="en-US" b="0" baseline="0" smtClean="0"/>
              <a:t>to apply. </a:t>
            </a: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26E34781-6EDE-5B4E-B103-71F0AC490716}" type="slidenum">
              <a:rPr lang="en-US" smtClean="0"/>
              <a:t>7</a:t>
            </a:fld>
            <a:endParaRPr lang="en-US"/>
          </a:p>
        </p:txBody>
      </p:sp>
    </p:spTree>
    <p:extLst>
      <p:ext uri="{BB962C8B-B14F-4D97-AF65-F5344CB8AC3E}">
        <p14:creationId xmlns:p14="http://schemas.microsoft.com/office/powerpoint/2010/main" val="12017290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Counting number of transplants</a:t>
            </a:r>
            <a:r>
              <a:rPr lang="en-US" baseline="0" dirty="0" smtClean="0"/>
              <a:t> (so 1 split liver transplanted into 2 people counts as 2 in this total)</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11</a:t>
            </a:fld>
            <a:endParaRPr lang="en-US"/>
          </a:p>
        </p:txBody>
      </p:sp>
    </p:spTree>
    <p:extLst>
      <p:ext uri="{BB962C8B-B14F-4D97-AF65-F5344CB8AC3E}">
        <p14:creationId xmlns:p14="http://schemas.microsoft.com/office/powerpoint/2010/main" val="37657235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Shows how many splits are done in </a:t>
            </a:r>
            <a:r>
              <a:rPr lang="en-US" smtClean="0"/>
              <a:t>each region in</a:t>
            </a:r>
            <a:r>
              <a:rPr lang="en-US" baseline="0" smtClean="0"/>
              <a:t> the last few years.</a:t>
            </a:r>
            <a:endParaRPr lang="en-US" dirty="0" smtClean="0"/>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Counting number of transplants</a:t>
            </a:r>
            <a:r>
              <a:rPr lang="en-US" baseline="0" dirty="0" smtClean="0"/>
              <a:t> (so 1 split liver transplanted into 2 people counts as 2 in this total)</a:t>
            </a:r>
            <a:endParaRPr lang="en-US" dirty="0" smtClean="0"/>
          </a:p>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12</a:t>
            </a:fld>
            <a:endParaRPr lang="en-US"/>
          </a:p>
        </p:txBody>
      </p:sp>
    </p:spTree>
    <p:extLst>
      <p:ext uri="{BB962C8B-B14F-4D97-AF65-F5344CB8AC3E}">
        <p14:creationId xmlns:p14="http://schemas.microsoft.com/office/powerpoint/2010/main" val="14427600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6540" y="1721629"/>
            <a:ext cx="11073631" cy="1619250"/>
          </a:xfrm>
        </p:spPr>
        <p:txBody>
          <a:bodyPr/>
          <a:lstStyle>
            <a:lvl1pPr algn="ctr">
              <a:defRPr sz="4800"/>
            </a:lvl1pPr>
          </a:lstStyle>
          <a:p>
            <a:r>
              <a:rPr lang="en-US" dirty="0" smtClean="0"/>
              <a:t>Click to edit Master title style</a:t>
            </a:r>
            <a:endParaRPr dirty="0"/>
          </a:p>
        </p:txBody>
      </p:sp>
      <p:sp>
        <p:nvSpPr>
          <p:cNvPr id="3" name="Subtitle 2"/>
          <p:cNvSpPr>
            <a:spLocks noGrp="1"/>
          </p:cNvSpPr>
          <p:nvPr>
            <p:ph type="subTitle" idx="1" hasCustomPrompt="1"/>
          </p:nvPr>
        </p:nvSpPr>
        <p:spPr>
          <a:xfrm>
            <a:off x="556540" y="3810000"/>
            <a:ext cx="11073631" cy="753036"/>
          </a:xfrm>
        </p:spPr>
        <p:txBody>
          <a:bodyPr>
            <a:normAutofit/>
          </a:bodyPr>
          <a:lstStyle>
            <a:lvl1pPr marL="0" indent="0" algn="ctr">
              <a:spcBef>
                <a:spcPts val="300"/>
              </a:spcBef>
              <a:buNone/>
              <a:defRPr sz="2800" i="1">
                <a:solidFill>
                  <a:schemeClr val="bg2"/>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subtitle style</a:t>
            </a:r>
            <a:endParaRPr dirty="0"/>
          </a:p>
        </p:txBody>
      </p:sp>
      <p:sp>
        <p:nvSpPr>
          <p:cNvPr id="4"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3" name="Text Placeholder 2"/>
          <p:cNvSpPr>
            <a:spLocks noGrp="1"/>
          </p:cNvSpPr>
          <p:nvPr>
            <p:ph type="body"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pic>
        <p:nvPicPr>
          <p:cNvPr id="13" name="Picture 12" descr="unos_optn_logo_blue_rgb.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05156" y="6326538"/>
            <a:ext cx="1780858" cy="421957"/>
          </a:xfrm>
          <a:prstGeom prst="rect">
            <a:avLst/>
          </a:prstGeom>
        </p:spPr>
      </p:pic>
    </p:spTree>
  </p:cSld>
  <p:clrMap bg1="lt1" tx1="dk1" bg2="lt2" tx2="dk2" accent1="accent1" accent2="accent2" accent3="accent3" accent4="accent4" accent5="accent5" accent6="accent6" hlink="hlink" folHlink="folHlink"/>
  <p:sldLayoutIdLst>
    <p:sldLayoutId id="2147484103" r:id="rId1"/>
    <p:sldLayoutId id="2147484104" r:id="rId2"/>
  </p:sldLayoutIdLst>
  <p:timing>
    <p:tnLst>
      <p:par>
        <p:cTn id="1" dur="indefinite" restart="never" nodeType="tmRoot"/>
      </p:par>
    </p:tnLst>
  </p:timing>
  <p:hf hdr="0" ftr="0" dt="0"/>
  <p:txStyles>
    <p:titleStyle>
      <a:lvl1pPr algn="l" defTabSz="914400" rtl="0" eaLnBrk="1" latinLnBrk="0" hangingPunct="1">
        <a:spcBef>
          <a:spcPct val="0"/>
        </a:spcBef>
        <a:buNone/>
        <a:defRPr sz="4800" b="0" i="0" kern="1200">
          <a:solidFill>
            <a:schemeClr val="tx2"/>
          </a:solidFill>
          <a:latin typeface="Arial"/>
          <a:ea typeface="+mj-ea"/>
          <a:cs typeface="Myriad Pro"/>
        </a:defRPr>
      </a:lvl1pPr>
    </p:titleStyle>
    <p:bodyStyle>
      <a:lvl1pPr marL="228600" indent="-228600" algn="l" defTabSz="914400" rtl="0" eaLnBrk="1" latinLnBrk="0" hangingPunct="1">
        <a:spcBef>
          <a:spcPts val="2000"/>
        </a:spcBef>
        <a:buClr>
          <a:schemeClr val="bg2"/>
        </a:buClr>
        <a:buSzPct val="80000"/>
        <a:buFont typeface="Wingdings" charset="2"/>
        <a:buChar char="§"/>
        <a:defRPr sz="2800" b="0" i="0" kern="1200">
          <a:solidFill>
            <a:srgbClr val="002045"/>
          </a:solidFill>
          <a:latin typeface="Arial"/>
          <a:ea typeface="+mn-ea"/>
          <a:cs typeface="Myriad Pro"/>
        </a:defRPr>
      </a:lvl1pPr>
      <a:lvl2pPr marL="4572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2pPr>
      <a:lvl3pPr marL="6858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3pPr>
      <a:lvl4pPr marL="9144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4pPr>
      <a:lvl5pPr marL="11430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1</a:t>
            </a:fld>
            <a:endParaRPr lang="en-US" dirty="0"/>
          </a:p>
        </p:txBody>
      </p:sp>
      <p:sp>
        <p:nvSpPr>
          <p:cNvPr id="5" name="Title 1"/>
          <p:cNvSpPr>
            <a:spLocks noGrp="1"/>
          </p:cNvSpPr>
          <p:nvPr>
            <p:ph type="ctrTitle"/>
          </p:nvPr>
        </p:nvSpPr>
        <p:spPr>
          <a:xfrm>
            <a:off x="556540" y="1721629"/>
            <a:ext cx="11073631" cy="1619250"/>
          </a:xfrm>
        </p:spPr>
        <p:txBody>
          <a:bodyPr/>
          <a:lstStyle/>
          <a:p>
            <a:r>
              <a:rPr lang="en-US" sz="6000" dirty="0" smtClean="0"/>
              <a:t>Split Liver Variance</a:t>
            </a:r>
            <a:endParaRPr lang="en-US" sz="6000" dirty="0"/>
          </a:p>
        </p:txBody>
      </p:sp>
      <p:sp>
        <p:nvSpPr>
          <p:cNvPr id="6" name="Subtitle 2"/>
          <p:cNvSpPr>
            <a:spLocks noGrp="1"/>
          </p:cNvSpPr>
          <p:nvPr>
            <p:ph type="subTitle" idx="1"/>
          </p:nvPr>
        </p:nvSpPr>
        <p:spPr>
          <a:xfrm>
            <a:off x="556540" y="3414889"/>
            <a:ext cx="11073631" cy="753036"/>
          </a:xfrm>
        </p:spPr>
        <p:txBody>
          <a:bodyPr>
            <a:normAutofit/>
          </a:bodyPr>
          <a:lstStyle/>
          <a:p>
            <a:r>
              <a:rPr lang="en-US" sz="3600" dirty="0" smtClean="0"/>
              <a:t>Liver and Intestinal Transplantation Committee</a:t>
            </a:r>
          </a:p>
        </p:txBody>
      </p:sp>
    </p:spTree>
    <p:extLst>
      <p:ext uri="{BB962C8B-B14F-4D97-AF65-F5344CB8AC3E}">
        <p14:creationId xmlns:p14="http://schemas.microsoft.com/office/powerpoint/2010/main" val="3470875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200" dirty="0" smtClean="0"/>
              <a:t>500nm Radius </a:t>
            </a:r>
            <a:r>
              <a:rPr lang="en-US" sz="4200" dirty="0"/>
              <a:t>C</a:t>
            </a:r>
            <a:r>
              <a:rPr lang="en-US" sz="4200" dirty="0" smtClean="0"/>
              <a:t>ircles </a:t>
            </a:r>
            <a:r>
              <a:rPr lang="en-US" sz="4200" dirty="0"/>
              <a:t>A</a:t>
            </a:r>
            <a:r>
              <a:rPr lang="en-US" sz="4200" dirty="0" smtClean="0"/>
              <a:t>round </a:t>
            </a:r>
            <a:r>
              <a:rPr lang="en-US" sz="4200" dirty="0"/>
              <a:t>D</a:t>
            </a:r>
            <a:r>
              <a:rPr lang="en-US" sz="4200" dirty="0" smtClean="0"/>
              <a:t>onor </a:t>
            </a:r>
            <a:r>
              <a:rPr lang="en-US" sz="4200" dirty="0"/>
              <a:t>H</a:t>
            </a:r>
            <a:r>
              <a:rPr lang="en-US" sz="4200" dirty="0" smtClean="0"/>
              <a:t>ospitals</a:t>
            </a:r>
            <a:endParaRPr lang="en-US" sz="42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10</a:t>
            </a:fld>
            <a:endParaRPr lang="en-US" dirty="0"/>
          </a:p>
        </p:txBody>
      </p:sp>
      <p:sp>
        <p:nvSpPr>
          <p:cNvPr id="6" name="Content Placeholder 5"/>
          <p:cNvSpPr>
            <a:spLocks noGrp="1"/>
          </p:cNvSpPr>
          <p:nvPr>
            <p:ph idx="1"/>
          </p:nvPr>
        </p:nvSpPr>
        <p:spPr/>
        <p:txBody>
          <a:bodyPr/>
          <a:lstStyle/>
          <a:p>
            <a:endParaRPr lang="en-US"/>
          </a:p>
        </p:txBody>
      </p:sp>
      <p:pic>
        <p:nvPicPr>
          <p:cNvPr id="7" name="Picture 6" descr="This picture is a Demonstration of 500 NM Radius Circles around Donor Hospitals" title="Figure 3"/>
          <p:cNvPicPr/>
          <p:nvPr/>
        </p:nvPicPr>
        <p:blipFill rotWithShape="1">
          <a:blip r:embed="rId2">
            <a:extLst>
              <a:ext uri="{28A0092B-C50C-407E-A947-70E740481C1C}">
                <a14:useLocalDpi xmlns:a14="http://schemas.microsoft.com/office/drawing/2010/main" val="0"/>
              </a:ext>
            </a:extLst>
          </a:blip>
          <a:srcRect t="9842"/>
          <a:stretch/>
        </p:blipFill>
        <p:spPr bwMode="auto">
          <a:xfrm>
            <a:off x="758283" y="869794"/>
            <a:ext cx="10358483" cy="5330283"/>
          </a:xfrm>
          <a:prstGeom prst="rect">
            <a:avLst/>
          </a:prstGeom>
          <a:noFill/>
        </p:spPr>
      </p:pic>
    </p:spTree>
    <p:extLst>
      <p:ext uri="{BB962C8B-B14F-4D97-AF65-F5344CB8AC3E}">
        <p14:creationId xmlns:p14="http://schemas.microsoft.com/office/powerpoint/2010/main" val="3378429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nvPr>
        </p:nvGraphicFramePr>
        <p:xfrm>
          <a:off x="4052252" y="2155018"/>
          <a:ext cx="4084320" cy="2595880"/>
        </p:xfrm>
        <a:graphic>
          <a:graphicData uri="http://schemas.openxmlformats.org/drawingml/2006/table">
            <a:tbl>
              <a:tblPr firstRow="1" bandRow="1">
                <a:tableStyleId>{8EC20E35-A176-4012-BC5E-935CFFF8708E}</a:tableStyleId>
              </a:tblPr>
              <a:tblGrid>
                <a:gridCol w="1645920">
                  <a:extLst>
                    <a:ext uri="{9D8B030D-6E8A-4147-A177-3AD203B41FA5}">
                      <a16:colId xmlns:a16="http://schemas.microsoft.com/office/drawing/2014/main" val="1201430618"/>
                    </a:ext>
                  </a:extLst>
                </a:gridCol>
                <a:gridCol w="1219200">
                  <a:extLst>
                    <a:ext uri="{9D8B030D-6E8A-4147-A177-3AD203B41FA5}">
                      <a16:colId xmlns:a16="http://schemas.microsoft.com/office/drawing/2014/main" val="4030737862"/>
                    </a:ext>
                  </a:extLst>
                </a:gridCol>
                <a:gridCol w="1219200">
                  <a:extLst>
                    <a:ext uri="{9D8B030D-6E8A-4147-A177-3AD203B41FA5}">
                      <a16:colId xmlns:a16="http://schemas.microsoft.com/office/drawing/2014/main" val="3660077519"/>
                    </a:ext>
                  </a:extLst>
                </a:gridCol>
              </a:tblGrid>
              <a:tr h="370840">
                <a:tc>
                  <a:txBody>
                    <a:bodyPr/>
                    <a:lstStyle/>
                    <a:p>
                      <a:pPr algn="ctr"/>
                      <a:r>
                        <a:rPr lang="en-US" dirty="0" smtClean="0">
                          <a:solidFill>
                            <a:schemeClr val="tx1"/>
                          </a:solidFill>
                        </a:rPr>
                        <a:t>Transplant Year</a:t>
                      </a:r>
                      <a:endParaRPr lang="en-US" dirty="0">
                        <a:solidFill>
                          <a:schemeClr val="tx1"/>
                        </a:solidFill>
                      </a:endParaRPr>
                    </a:p>
                  </a:txBody>
                  <a:tcPr anchor="ctr">
                    <a:solidFill>
                      <a:schemeClr val="bg1">
                        <a:lumMod val="85000"/>
                      </a:schemeClr>
                    </a:solidFill>
                  </a:tcPr>
                </a:tc>
                <a:tc>
                  <a:txBody>
                    <a:bodyPr/>
                    <a:lstStyle/>
                    <a:p>
                      <a:pPr algn="ctr"/>
                      <a:r>
                        <a:rPr lang="en-US" dirty="0" smtClean="0">
                          <a:solidFill>
                            <a:schemeClr val="tx1"/>
                          </a:solidFill>
                        </a:rPr>
                        <a:t>N</a:t>
                      </a:r>
                      <a:endParaRPr lang="en-US" dirty="0">
                        <a:solidFill>
                          <a:schemeClr val="tx1"/>
                        </a:solidFill>
                      </a:endParaRPr>
                    </a:p>
                  </a:txBody>
                  <a:tcPr anchor="ctr">
                    <a:solidFill>
                      <a:schemeClr val="bg1">
                        <a:lumMod val="85000"/>
                      </a:schemeClr>
                    </a:solidFill>
                  </a:tcPr>
                </a:tc>
                <a:tc>
                  <a:txBody>
                    <a:bodyPr/>
                    <a:lstStyle/>
                    <a:p>
                      <a:pPr algn="ctr"/>
                      <a:r>
                        <a:rPr lang="en-US" dirty="0" smtClean="0">
                          <a:solidFill>
                            <a:schemeClr val="tx1"/>
                          </a:solidFill>
                        </a:rPr>
                        <a:t>%</a:t>
                      </a:r>
                      <a:endParaRPr lang="en-US" dirty="0">
                        <a:solidFill>
                          <a:schemeClr val="tx1"/>
                        </a:solidFill>
                      </a:endParaRPr>
                    </a:p>
                  </a:txBody>
                  <a:tcPr anchor="ctr">
                    <a:solidFill>
                      <a:schemeClr val="bg1">
                        <a:lumMod val="85000"/>
                      </a:schemeClr>
                    </a:solidFill>
                  </a:tcPr>
                </a:tc>
                <a:extLst>
                  <a:ext uri="{0D108BD9-81ED-4DB2-BD59-A6C34878D82A}">
                    <a16:rowId xmlns:a16="http://schemas.microsoft.com/office/drawing/2014/main" val="3588845553"/>
                  </a:ext>
                </a:extLst>
              </a:tr>
              <a:tr h="370840">
                <a:tc>
                  <a:txBody>
                    <a:bodyPr/>
                    <a:lstStyle/>
                    <a:p>
                      <a:r>
                        <a:rPr lang="en-US" b="1" dirty="0" smtClean="0"/>
                        <a:t>2014</a:t>
                      </a:r>
                      <a:endParaRPr lang="en-US" b="1" dirty="0"/>
                    </a:p>
                  </a:txBody>
                  <a:tcPr>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126</a:t>
                      </a:r>
                      <a:endParaRPr lang="en-US" sz="1800" kern="1200" dirty="0">
                        <a:solidFill>
                          <a:schemeClr val="dk1"/>
                        </a:solidFill>
                        <a:latin typeface="+mn-lt"/>
                        <a:ea typeface="+mn-ea"/>
                        <a:cs typeface="+mn-cs"/>
                      </a:endParaRPr>
                    </a:p>
                  </a:txBody>
                  <a:tcPr marL="68580" marR="68580" marT="0" marB="0" anchor="ctr">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16.2</a:t>
                      </a:r>
                      <a:endParaRPr lang="en-US" sz="1800" kern="1200" dirty="0">
                        <a:solidFill>
                          <a:schemeClr val="dk1"/>
                        </a:solidFill>
                        <a:latin typeface="+mn-lt"/>
                        <a:ea typeface="+mn-ea"/>
                        <a:cs typeface="+mn-cs"/>
                      </a:endParaRPr>
                    </a:p>
                  </a:txBody>
                  <a:tcPr marL="68580" marR="68580" marT="0" marB="0" anchor="ctr">
                    <a:noFill/>
                  </a:tcPr>
                </a:tc>
                <a:extLst>
                  <a:ext uri="{0D108BD9-81ED-4DB2-BD59-A6C34878D82A}">
                    <a16:rowId xmlns:a16="http://schemas.microsoft.com/office/drawing/2014/main" val="1474166695"/>
                  </a:ext>
                </a:extLst>
              </a:tr>
              <a:tr h="370840">
                <a:tc>
                  <a:txBody>
                    <a:bodyPr/>
                    <a:lstStyle/>
                    <a:p>
                      <a:r>
                        <a:rPr lang="en-US" b="1" dirty="0" smtClean="0"/>
                        <a:t>2015</a:t>
                      </a:r>
                      <a:endParaRPr lang="en-US" b="1" dirty="0"/>
                    </a:p>
                  </a:txBody>
                  <a:tcPr>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122</a:t>
                      </a:r>
                      <a:endParaRPr lang="en-US" sz="1800" kern="1200" dirty="0">
                        <a:solidFill>
                          <a:schemeClr val="dk1"/>
                        </a:solidFill>
                        <a:latin typeface="+mn-lt"/>
                        <a:ea typeface="+mn-ea"/>
                        <a:cs typeface="+mn-cs"/>
                      </a:endParaRPr>
                    </a:p>
                  </a:txBody>
                  <a:tcPr marL="68580" marR="68580" marT="0" marB="0" anchor="ctr">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15.7</a:t>
                      </a:r>
                      <a:endParaRPr lang="en-US" sz="1800" kern="1200" dirty="0">
                        <a:solidFill>
                          <a:schemeClr val="dk1"/>
                        </a:solidFill>
                        <a:latin typeface="+mn-lt"/>
                        <a:ea typeface="+mn-ea"/>
                        <a:cs typeface="+mn-cs"/>
                      </a:endParaRPr>
                    </a:p>
                  </a:txBody>
                  <a:tcPr marL="68580" marR="68580" marT="0" marB="0" anchor="ctr">
                    <a:noFill/>
                  </a:tcPr>
                </a:tc>
                <a:extLst>
                  <a:ext uri="{0D108BD9-81ED-4DB2-BD59-A6C34878D82A}">
                    <a16:rowId xmlns:a16="http://schemas.microsoft.com/office/drawing/2014/main" val="1173714005"/>
                  </a:ext>
                </a:extLst>
              </a:tr>
              <a:tr h="370840">
                <a:tc>
                  <a:txBody>
                    <a:bodyPr/>
                    <a:lstStyle/>
                    <a:p>
                      <a:r>
                        <a:rPr lang="en-US" b="1" dirty="0" smtClean="0"/>
                        <a:t>2016</a:t>
                      </a:r>
                      <a:endParaRPr lang="en-US" b="1" dirty="0"/>
                    </a:p>
                  </a:txBody>
                  <a:tcPr>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176</a:t>
                      </a:r>
                      <a:endParaRPr lang="en-US" sz="1800" kern="1200" dirty="0">
                        <a:solidFill>
                          <a:schemeClr val="dk1"/>
                        </a:solidFill>
                        <a:latin typeface="+mn-lt"/>
                        <a:ea typeface="+mn-ea"/>
                        <a:cs typeface="+mn-cs"/>
                      </a:endParaRPr>
                    </a:p>
                  </a:txBody>
                  <a:tcPr marL="68580" marR="68580" marT="0" marB="0" anchor="ctr">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22.6</a:t>
                      </a:r>
                      <a:endParaRPr lang="en-US" sz="1800" kern="1200" dirty="0">
                        <a:solidFill>
                          <a:schemeClr val="dk1"/>
                        </a:solidFill>
                        <a:latin typeface="+mn-lt"/>
                        <a:ea typeface="+mn-ea"/>
                        <a:cs typeface="+mn-cs"/>
                      </a:endParaRPr>
                    </a:p>
                  </a:txBody>
                  <a:tcPr marL="68580" marR="68580" marT="0" marB="0" anchor="ctr">
                    <a:noFill/>
                  </a:tcPr>
                </a:tc>
                <a:extLst>
                  <a:ext uri="{0D108BD9-81ED-4DB2-BD59-A6C34878D82A}">
                    <a16:rowId xmlns:a16="http://schemas.microsoft.com/office/drawing/2014/main" val="2049086604"/>
                  </a:ext>
                </a:extLst>
              </a:tr>
              <a:tr h="370840">
                <a:tc>
                  <a:txBody>
                    <a:bodyPr/>
                    <a:lstStyle/>
                    <a:p>
                      <a:r>
                        <a:rPr lang="en-US" b="1" dirty="0" smtClean="0"/>
                        <a:t>2017</a:t>
                      </a:r>
                      <a:endParaRPr lang="en-US" b="1" dirty="0"/>
                    </a:p>
                  </a:txBody>
                  <a:tcPr>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176</a:t>
                      </a:r>
                      <a:endParaRPr lang="en-US" sz="1800" kern="1200" dirty="0">
                        <a:solidFill>
                          <a:schemeClr val="dk1"/>
                        </a:solidFill>
                        <a:latin typeface="+mn-lt"/>
                        <a:ea typeface="+mn-ea"/>
                        <a:cs typeface="+mn-cs"/>
                      </a:endParaRPr>
                    </a:p>
                  </a:txBody>
                  <a:tcPr marL="68580" marR="68580" marT="0" marB="0" anchor="ctr">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22.6</a:t>
                      </a:r>
                      <a:endParaRPr lang="en-US" sz="1800" kern="1200" dirty="0">
                        <a:solidFill>
                          <a:schemeClr val="dk1"/>
                        </a:solidFill>
                        <a:latin typeface="+mn-lt"/>
                        <a:ea typeface="+mn-ea"/>
                        <a:cs typeface="+mn-cs"/>
                      </a:endParaRPr>
                    </a:p>
                  </a:txBody>
                  <a:tcPr marL="68580" marR="68580" marT="0" marB="0" anchor="ctr">
                    <a:noFill/>
                  </a:tcPr>
                </a:tc>
                <a:extLst>
                  <a:ext uri="{0D108BD9-81ED-4DB2-BD59-A6C34878D82A}">
                    <a16:rowId xmlns:a16="http://schemas.microsoft.com/office/drawing/2014/main" val="336868424"/>
                  </a:ext>
                </a:extLst>
              </a:tr>
              <a:tr h="370840">
                <a:tc>
                  <a:txBody>
                    <a:bodyPr/>
                    <a:lstStyle/>
                    <a:p>
                      <a:r>
                        <a:rPr lang="en-US" b="1" dirty="0" smtClean="0"/>
                        <a:t>2018</a:t>
                      </a:r>
                      <a:endParaRPr lang="en-US" b="1" dirty="0"/>
                    </a:p>
                  </a:txBody>
                  <a:tcPr>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178</a:t>
                      </a:r>
                      <a:endParaRPr lang="en-US" sz="1800" kern="1200" dirty="0">
                        <a:solidFill>
                          <a:schemeClr val="dk1"/>
                        </a:solidFill>
                        <a:latin typeface="+mn-lt"/>
                        <a:ea typeface="+mn-ea"/>
                        <a:cs typeface="+mn-cs"/>
                      </a:endParaRPr>
                    </a:p>
                  </a:txBody>
                  <a:tcPr marL="68580" marR="68580" marT="0" marB="0" anchor="ctr">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22.9</a:t>
                      </a:r>
                      <a:endParaRPr lang="en-US" sz="1800" kern="1200" dirty="0">
                        <a:solidFill>
                          <a:schemeClr val="dk1"/>
                        </a:solidFill>
                        <a:latin typeface="+mn-lt"/>
                        <a:ea typeface="+mn-ea"/>
                        <a:cs typeface="+mn-cs"/>
                      </a:endParaRPr>
                    </a:p>
                  </a:txBody>
                  <a:tcPr marL="68580" marR="68580" marT="0" marB="0" anchor="ctr">
                    <a:noFill/>
                  </a:tcPr>
                </a:tc>
                <a:extLst>
                  <a:ext uri="{0D108BD9-81ED-4DB2-BD59-A6C34878D82A}">
                    <a16:rowId xmlns:a16="http://schemas.microsoft.com/office/drawing/2014/main" val="3837321909"/>
                  </a:ext>
                </a:extLst>
              </a:tr>
              <a:tr h="370840">
                <a:tc>
                  <a:txBody>
                    <a:bodyPr/>
                    <a:lstStyle/>
                    <a:p>
                      <a:r>
                        <a:rPr lang="en-US" b="1" i="1" dirty="0" smtClean="0"/>
                        <a:t>Total</a:t>
                      </a:r>
                      <a:endParaRPr lang="en-US" b="1" i="1" dirty="0"/>
                    </a:p>
                  </a:txBody>
                  <a:tcPr>
                    <a:noFill/>
                  </a:tcPr>
                </a:tc>
                <a:tc>
                  <a:txBody>
                    <a:bodyPr/>
                    <a:lstStyle/>
                    <a:p>
                      <a:pPr marL="0" marR="0" algn="r" defTabSz="914400" rtl="0" eaLnBrk="1" latinLnBrk="0" hangingPunct="1">
                        <a:spcBef>
                          <a:spcPts val="0"/>
                        </a:spcBef>
                        <a:spcAft>
                          <a:spcPts val="300"/>
                        </a:spcAft>
                        <a:tabLst>
                          <a:tab pos="628650" algn="l"/>
                        </a:tabLst>
                      </a:pPr>
                      <a:r>
                        <a:rPr lang="en-US" sz="1800" i="1" kern="1200" dirty="0" smtClean="0">
                          <a:solidFill>
                            <a:schemeClr val="dk1"/>
                          </a:solidFill>
                          <a:latin typeface="+mn-lt"/>
                          <a:ea typeface="+mn-ea"/>
                          <a:cs typeface="+mn-cs"/>
                        </a:rPr>
                        <a:t>778</a:t>
                      </a:r>
                      <a:endParaRPr lang="en-US" sz="1800" i="1" kern="1200" dirty="0">
                        <a:solidFill>
                          <a:schemeClr val="dk1"/>
                        </a:solidFill>
                        <a:latin typeface="+mn-lt"/>
                        <a:ea typeface="+mn-ea"/>
                        <a:cs typeface="+mn-cs"/>
                      </a:endParaRPr>
                    </a:p>
                  </a:txBody>
                  <a:tcPr marL="68580" marR="68580" marT="0" marB="0" anchor="ctr">
                    <a:noFill/>
                  </a:tcPr>
                </a:tc>
                <a:tc>
                  <a:txBody>
                    <a:bodyPr/>
                    <a:lstStyle/>
                    <a:p>
                      <a:pPr marL="0" marR="0" algn="r" defTabSz="914400" rtl="0" eaLnBrk="1" latinLnBrk="0" hangingPunct="1">
                        <a:spcBef>
                          <a:spcPts val="0"/>
                        </a:spcBef>
                        <a:spcAft>
                          <a:spcPts val="300"/>
                        </a:spcAft>
                        <a:tabLst>
                          <a:tab pos="628650" algn="l"/>
                        </a:tabLst>
                      </a:pPr>
                      <a:r>
                        <a:rPr lang="en-US" sz="1800" i="1" kern="1200" dirty="0">
                          <a:solidFill>
                            <a:schemeClr val="dk1"/>
                          </a:solidFill>
                          <a:latin typeface="+mn-lt"/>
                          <a:ea typeface="+mn-ea"/>
                          <a:cs typeface="+mn-cs"/>
                        </a:rPr>
                        <a:t>100.0</a:t>
                      </a:r>
                    </a:p>
                  </a:txBody>
                  <a:tcPr marL="68580" marR="68580" marT="0" marB="0" anchor="ctr">
                    <a:noFill/>
                  </a:tcPr>
                </a:tc>
                <a:extLst>
                  <a:ext uri="{0D108BD9-81ED-4DB2-BD59-A6C34878D82A}">
                    <a16:rowId xmlns:a16="http://schemas.microsoft.com/office/drawing/2014/main" val="2737474260"/>
                  </a:ext>
                </a:extLst>
              </a:tr>
            </a:tbl>
          </a:graphicData>
        </a:graphic>
      </p:graphicFrame>
      <p:sp>
        <p:nvSpPr>
          <p:cNvPr id="3" name="Title 2"/>
          <p:cNvSpPr>
            <a:spLocks noGrp="1"/>
          </p:cNvSpPr>
          <p:nvPr>
            <p:ph type="title"/>
          </p:nvPr>
        </p:nvSpPr>
        <p:spPr>
          <a:xfrm>
            <a:off x="385279" y="374313"/>
            <a:ext cx="11651769" cy="850932"/>
          </a:xfrm>
        </p:spPr>
        <p:txBody>
          <a:bodyPr/>
          <a:lstStyle/>
          <a:p>
            <a:r>
              <a:rPr lang="en-US" sz="3600" dirty="0" smtClean="0"/>
              <a:t>Deceased Donor Split </a:t>
            </a:r>
            <a:r>
              <a:rPr lang="en-US" sz="3600" dirty="0"/>
              <a:t>Liver </a:t>
            </a:r>
            <a:r>
              <a:rPr lang="en-US" sz="3600" dirty="0" smtClean="0"/>
              <a:t>Transplants in </a:t>
            </a:r>
            <a:r>
              <a:rPr lang="en-US" sz="3600" dirty="0"/>
              <a:t>the U.S</a:t>
            </a:r>
            <a:r>
              <a:rPr lang="en-US" sz="3600" dirty="0" smtClean="0"/>
              <a:t>., During January 1, 2014 to December 31, 2018, </a:t>
            </a:r>
            <a:r>
              <a:rPr lang="en-US" sz="3600" dirty="0"/>
              <a:t>Stratified by Transplant Year</a:t>
            </a:r>
          </a:p>
        </p:txBody>
      </p:sp>
      <p:sp>
        <p:nvSpPr>
          <p:cNvPr id="4" name="Slide Number Placeholder 3"/>
          <p:cNvSpPr>
            <a:spLocks noGrp="1"/>
          </p:cNvSpPr>
          <p:nvPr>
            <p:ph type="sldNum" sz="quarter" idx="4"/>
          </p:nvPr>
        </p:nvSpPr>
        <p:spPr/>
        <p:txBody>
          <a:bodyPr/>
          <a:lstStyle/>
          <a:p>
            <a:fld id="{AFEF8753-48E3-DC43-B5AB-733E5321FD2E}" type="slidenum">
              <a:rPr lang="en-US" smtClean="0"/>
              <a:pPr/>
              <a:t>11</a:t>
            </a:fld>
            <a:endParaRPr lang="en-US" dirty="0"/>
          </a:p>
        </p:txBody>
      </p:sp>
    </p:spTree>
    <p:extLst>
      <p:ext uri="{BB962C8B-B14F-4D97-AF65-F5344CB8AC3E}">
        <p14:creationId xmlns:p14="http://schemas.microsoft.com/office/powerpoint/2010/main" val="3694381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12</a:t>
            </a:fld>
            <a:endParaRPr lang="en-US" dirty="0"/>
          </a:p>
        </p:txBody>
      </p:sp>
      <p:graphicFrame>
        <p:nvGraphicFramePr>
          <p:cNvPr id="5" name="Content Placeholder 6"/>
          <p:cNvGraphicFramePr>
            <a:graphicFrameLocks noGrp="1"/>
          </p:cNvGraphicFramePr>
          <p:nvPr>
            <p:ph idx="1"/>
            <p:extLst/>
          </p:nvPr>
        </p:nvGraphicFramePr>
        <p:xfrm>
          <a:off x="40829" y="811724"/>
          <a:ext cx="12107166" cy="5486400"/>
        </p:xfrm>
        <a:graphic>
          <a:graphicData uri="http://schemas.openxmlformats.org/drawingml/2006/table">
            <a:tbl>
              <a:tblPr bandRow="1">
                <a:tableStyleId>{8EC20E35-A176-4012-BC5E-935CFFF8708E}</a:tableStyleId>
              </a:tblPr>
              <a:tblGrid>
                <a:gridCol w="1554480">
                  <a:extLst>
                    <a:ext uri="{9D8B030D-6E8A-4147-A177-3AD203B41FA5}">
                      <a16:colId xmlns:a16="http://schemas.microsoft.com/office/drawing/2014/main" val="1201430618"/>
                    </a:ext>
                  </a:extLst>
                </a:gridCol>
                <a:gridCol w="570061">
                  <a:extLst>
                    <a:ext uri="{9D8B030D-6E8A-4147-A177-3AD203B41FA5}">
                      <a16:colId xmlns:a16="http://schemas.microsoft.com/office/drawing/2014/main" val="4030737862"/>
                    </a:ext>
                  </a:extLst>
                </a:gridCol>
                <a:gridCol w="1188720">
                  <a:extLst>
                    <a:ext uri="{9D8B030D-6E8A-4147-A177-3AD203B41FA5}">
                      <a16:colId xmlns:a16="http://schemas.microsoft.com/office/drawing/2014/main" val="3660077519"/>
                    </a:ext>
                  </a:extLst>
                </a:gridCol>
                <a:gridCol w="570061">
                  <a:extLst>
                    <a:ext uri="{9D8B030D-6E8A-4147-A177-3AD203B41FA5}">
                      <a16:colId xmlns:a16="http://schemas.microsoft.com/office/drawing/2014/main" val="235154746"/>
                    </a:ext>
                  </a:extLst>
                </a:gridCol>
                <a:gridCol w="1188720">
                  <a:extLst>
                    <a:ext uri="{9D8B030D-6E8A-4147-A177-3AD203B41FA5}">
                      <a16:colId xmlns:a16="http://schemas.microsoft.com/office/drawing/2014/main" val="3591766711"/>
                    </a:ext>
                  </a:extLst>
                </a:gridCol>
                <a:gridCol w="570061">
                  <a:extLst>
                    <a:ext uri="{9D8B030D-6E8A-4147-A177-3AD203B41FA5}">
                      <a16:colId xmlns:a16="http://schemas.microsoft.com/office/drawing/2014/main" val="4099975183"/>
                    </a:ext>
                  </a:extLst>
                </a:gridCol>
                <a:gridCol w="1188720">
                  <a:extLst>
                    <a:ext uri="{9D8B030D-6E8A-4147-A177-3AD203B41FA5}">
                      <a16:colId xmlns:a16="http://schemas.microsoft.com/office/drawing/2014/main" val="814518201"/>
                    </a:ext>
                  </a:extLst>
                </a:gridCol>
                <a:gridCol w="570061">
                  <a:extLst>
                    <a:ext uri="{9D8B030D-6E8A-4147-A177-3AD203B41FA5}">
                      <a16:colId xmlns:a16="http://schemas.microsoft.com/office/drawing/2014/main" val="1572665370"/>
                    </a:ext>
                  </a:extLst>
                </a:gridCol>
                <a:gridCol w="1188720">
                  <a:extLst>
                    <a:ext uri="{9D8B030D-6E8A-4147-A177-3AD203B41FA5}">
                      <a16:colId xmlns:a16="http://schemas.microsoft.com/office/drawing/2014/main" val="1681883841"/>
                    </a:ext>
                  </a:extLst>
                </a:gridCol>
                <a:gridCol w="570061">
                  <a:extLst>
                    <a:ext uri="{9D8B030D-6E8A-4147-A177-3AD203B41FA5}">
                      <a16:colId xmlns:a16="http://schemas.microsoft.com/office/drawing/2014/main" val="510939316"/>
                    </a:ext>
                  </a:extLst>
                </a:gridCol>
                <a:gridCol w="1188720">
                  <a:extLst>
                    <a:ext uri="{9D8B030D-6E8A-4147-A177-3AD203B41FA5}">
                      <a16:colId xmlns:a16="http://schemas.microsoft.com/office/drawing/2014/main" val="879934533"/>
                    </a:ext>
                  </a:extLst>
                </a:gridCol>
                <a:gridCol w="570061">
                  <a:extLst>
                    <a:ext uri="{9D8B030D-6E8A-4147-A177-3AD203B41FA5}">
                      <a16:colId xmlns:a16="http://schemas.microsoft.com/office/drawing/2014/main" val="2174932610"/>
                    </a:ext>
                  </a:extLst>
                </a:gridCol>
                <a:gridCol w="1188720">
                  <a:extLst>
                    <a:ext uri="{9D8B030D-6E8A-4147-A177-3AD203B41FA5}">
                      <a16:colId xmlns:a16="http://schemas.microsoft.com/office/drawing/2014/main" val="165758127"/>
                    </a:ext>
                  </a:extLst>
                </a:gridCol>
              </a:tblGrid>
              <a:tr h="274320">
                <a:tc rowSpan="3">
                  <a:txBody>
                    <a:bodyPr/>
                    <a:lstStyle/>
                    <a:p>
                      <a:pPr algn="ctr"/>
                      <a:r>
                        <a:rPr lang="en-US" b="1" dirty="0" smtClean="0">
                          <a:solidFill>
                            <a:schemeClr val="tx1"/>
                          </a:solidFill>
                        </a:rPr>
                        <a:t>Transplant Recipient</a:t>
                      </a:r>
                      <a:r>
                        <a:rPr lang="en-US" b="1" baseline="0" dirty="0" smtClean="0">
                          <a:solidFill>
                            <a:schemeClr val="tx1"/>
                          </a:solidFill>
                        </a:rPr>
                        <a:t> OPTN Region</a:t>
                      </a:r>
                      <a:endParaRPr lang="en-US" b="1" dirty="0">
                        <a:solidFill>
                          <a:schemeClr val="tx1"/>
                        </a:solidFill>
                      </a:endParaRPr>
                    </a:p>
                  </a:txBody>
                  <a:tcPr anchor="ctr">
                    <a:lnB w="19050" cap="flat" cmpd="sng" algn="ctr">
                      <a:solidFill>
                        <a:schemeClr val="tx1"/>
                      </a:solidFill>
                      <a:prstDash val="solid"/>
                      <a:round/>
                      <a:headEnd type="none" w="med" len="med"/>
                      <a:tailEnd type="none" w="med" len="med"/>
                    </a:lnB>
                    <a:solidFill>
                      <a:schemeClr val="bg1">
                        <a:lumMod val="85000"/>
                      </a:schemeClr>
                    </a:solidFill>
                  </a:tcPr>
                </a:tc>
                <a:tc gridSpan="12">
                  <a:txBody>
                    <a:bodyPr/>
                    <a:lstStyle/>
                    <a:p>
                      <a:pPr algn="ctr"/>
                      <a:r>
                        <a:rPr lang="en-US" b="1" dirty="0" smtClean="0">
                          <a:solidFill>
                            <a:schemeClr val="tx1"/>
                          </a:solidFill>
                        </a:rPr>
                        <a:t>Transplant Year</a:t>
                      </a:r>
                      <a:endParaRPr lang="en-US" b="1" dirty="0">
                        <a:solidFill>
                          <a:schemeClr val="tx1"/>
                        </a:solidFill>
                      </a:endParaRPr>
                    </a:p>
                  </a:txBody>
                  <a:tcPr anchor="ctr">
                    <a:lnB w="1905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a:endParaRPr lang="en-US" dirty="0">
                        <a:solidFill>
                          <a:schemeClr val="tx1"/>
                        </a:solidFill>
                      </a:endParaRPr>
                    </a:p>
                  </a:txBody>
                  <a:tcPr anchor="ctr">
                    <a:solidFill>
                      <a:schemeClr val="bg1">
                        <a:lumMod val="85000"/>
                      </a:schemeClr>
                    </a:solidFill>
                  </a:tcPr>
                </a:tc>
                <a:tc hMerge="1">
                  <a:txBody>
                    <a:bodyPr/>
                    <a:lstStyle/>
                    <a:p>
                      <a:pPr algn="ctr"/>
                      <a:endParaRPr lang="en-US" dirty="0">
                        <a:solidFill>
                          <a:schemeClr val="tx1"/>
                        </a:solidFill>
                      </a:endParaRPr>
                    </a:p>
                  </a:txBody>
                  <a:tcPr anchor="ctr">
                    <a:solidFill>
                      <a:schemeClr val="bg1">
                        <a:lumMod val="85000"/>
                      </a:schemeClr>
                    </a:solidFill>
                  </a:tcPr>
                </a:tc>
                <a:tc hMerge="1">
                  <a:txBody>
                    <a:bodyPr/>
                    <a:lstStyle/>
                    <a:p>
                      <a:pPr algn="ctr"/>
                      <a:endParaRPr lang="en-US" dirty="0">
                        <a:solidFill>
                          <a:schemeClr val="tx1"/>
                        </a:solidFill>
                      </a:endParaRPr>
                    </a:p>
                  </a:txBody>
                  <a:tcPr anchor="ctr">
                    <a:solidFill>
                      <a:schemeClr val="bg1">
                        <a:lumMod val="85000"/>
                      </a:schemeClr>
                    </a:solidFill>
                  </a:tcPr>
                </a:tc>
                <a:tc hMerge="1">
                  <a:txBody>
                    <a:bodyPr/>
                    <a:lstStyle/>
                    <a:p>
                      <a:pPr algn="ctr"/>
                      <a:endParaRPr lang="en-US" dirty="0">
                        <a:solidFill>
                          <a:schemeClr val="tx1"/>
                        </a:solidFill>
                      </a:endParaRPr>
                    </a:p>
                  </a:txBody>
                  <a:tcPr anchor="ctr">
                    <a:solidFill>
                      <a:schemeClr val="bg1">
                        <a:lumMod val="85000"/>
                      </a:schemeClr>
                    </a:solidFill>
                  </a:tcPr>
                </a:tc>
                <a:tc hMerge="1">
                  <a:txBody>
                    <a:bodyPr/>
                    <a:lstStyle/>
                    <a:p>
                      <a:pPr algn="ctr"/>
                      <a:endParaRPr lang="en-US" dirty="0">
                        <a:solidFill>
                          <a:schemeClr val="tx1"/>
                        </a:solidFill>
                      </a:endParaRPr>
                    </a:p>
                  </a:txBody>
                  <a:tcPr anchor="ctr">
                    <a:solidFill>
                      <a:schemeClr val="bg1">
                        <a:lumMod val="85000"/>
                      </a:schemeClr>
                    </a:solidFill>
                  </a:tcPr>
                </a:tc>
                <a:tc hMerge="1">
                  <a:txBody>
                    <a:bodyPr/>
                    <a:lstStyle/>
                    <a:p>
                      <a:pPr algn="ctr"/>
                      <a:endParaRPr lang="en-US" dirty="0">
                        <a:solidFill>
                          <a:schemeClr val="tx1"/>
                        </a:solidFill>
                      </a:endParaRPr>
                    </a:p>
                  </a:txBody>
                  <a:tcPr anchor="ctr">
                    <a:solidFill>
                      <a:schemeClr val="bg1">
                        <a:lumMod val="85000"/>
                      </a:schemeClr>
                    </a:solidFill>
                  </a:tcPr>
                </a:tc>
                <a:tc hMerge="1">
                  <a:txBody>
                    <a:bodyPr/>
                    <a:lstStyle/>
                    <a:p>
                      <a:pPr algn="ctr"/>
                      <a:endParaRPr lang="en-US" dirty="0">
                        <a:solidFill>
                          <a:schemeClr val="tx1"/>
                        </a:solidFill>
                      </a:endParaRPr>
                    </a:p>
                  </a:txBody>
                  <a:tcPr anchor="ctr">
                    <a:solidFill>
                      <a:schemeClr val="bg1">
                        <a:lumMod val="85000"/>
                      </a:schemeClr>
                    </a:solidFill>
                  </a:tcPr>
                </a:tc>
                <a:tc hMerge="1">
                  <a:txBody>
                    <a:bodyPr/>
                    <a:lstStyle/>
                    <a:p>
                      <a:pPr algn="ctr"/>
                      <a:endParaRPr lang="en-US" dirty="0">
                        <a:solidFill>
                          <a:schemeClr val="tx1"/>
                        </a:solidFill>
                      </a:endParaRPr>
                    </a:p>
                  </a:txBody>
                  <a:tcPr anchor="ctr">
                    <a:solidFill>
                      <a:schemeClr val="bg1">
                        <a:lumMod val="85000"/>
                      </a:schemeClr>
                    </a:solidFill>
                  </a:tcPr>
                </a:tc>
                <a:tc hMerge="1">
                  <a:txBody>
                    <a:bodyPr/>
                    <a:lstStyle/>
                    <a:p>
                      <a:pPr algn="ctr"/>
                      <a:endParaRPr lang="en-US" dirty="0">
                        <a:solidFill>
                          <a:schemeClr val="tx1"/>
                        </a:solidFill>
                      </a:endParaRPr>
                    </a:p>
                  </a:txBody>
                  <a:tcPr anchor="ctr">
                    <a:solidFill>
                      <a:schemeClr val="bg1">
                        <a:lumMod val="85000"/>
                      </a:schemeClr>
                    </a:solidFill>
                  </a:tcPr>
                </a:tc>
                <a:tc hMerge="1">
                  <a:txBody>
                    <a:bodyPr/>
                    <a:lstStyle/>
                    <a:p>
                      <a:pPr algn="ctr"/>
                      <a:endParaRPr lang="en-US" dirty="0">
                        <a:solidFill>
                          <a:schemeClr val="tx1"/>
                        </a:solidFill>
                      </a:endParaRPr>
                    </a:p>
                  </a:txBody>
                  <a:tcPr anchor="ctr">
                    <a:solidFill>
                      <a:schemeClr val="bg1">
                        <a:lumMod val="85000"/>
                      </a:schemeClr>
                    </a:solidFill>
                  </a:tcPr>
                </a:tc>
                <a:tc hMerge="1">
                  <a:txBody>
                    <a:bodyPr/>
                    <a:lstStyle/>
                    <a:p>
                      <a:pPr algn="ctr"/>
                      <a:endParaRPr lang="en-US" dirty="0">
                        <a:solidFill>
                          <a:schemeClr val="tx1"/>
                        </a:solidFill>
                      </a:endParaRPr>
                    </a:p>
                  </a:txBody>
                  <a:tcPr anchor="ctr">
                    <a:solidFill>
                      <a:schemeClr val="bg1">
                        <a:lumMod val="85000"/>
                      </a:schemeClr>
                    </a:solidFill>
                  </a:tcPr>
                </a:tc>
                <a:extLst>
                  <a:ext uri="{0D108BD9-81ED-4DB2-BD59-A6C34878D82A}">
                    <a16:rowId xmlns:a16="http://schemas.microsoft.com/office/drawing/2014/main" val="4138067104"/>
                  </a:ext>
                </a:extLst>
              </a:tr>
              <a:tr h="274320">
                <a:tc vMerge="1">
                  <a:txBody>
                    <a:bodyPr/>
                    <a:lstStyle/>
                    <a:p>
                      <a:endParaRPr lang="en-US"/>
                    </a:p>
                  </a:txBody>
                  <a:tcPr/>
                </a:tc>
                <a:tc gridSpan="2">
                  <a:txBody>
                    <a:bodyPr/>
                    <a:lstStyle/>
                    <a:p>
                      <a:pPr algn="ctr"/>
                      <a:r>
                        <a:rPr lang="en-US" u="sng" dirty="0" smtClean="0">
                          <a:solidFill>
                            <a:schemeClr val="tx1"/>
                          </a:solidFill>
                        </a:rPr>
                        <a:t>2014</a:t>
                      </a:r>
                      <a:endParaRPr lang="en-US" u="sng" dirty="0">
                        <a:solidFill>
                          <a:schemeClr val="tx1"/>
                        </a:solidFill>
                      </a:endParaRPr>
                    </a:p>
                  </a:txBody>
                  <a:tcPr anchor="ctr">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lumMod val="85000"/>
                      </a:schemeClr>
                    </a:solidFill>
                  </a:tcPr>
                </a:tc>
                <a:tc hMerge="1">
                  <a:txBody>
                    <a:bodyPr/>
                    <a:lstStyle/>
                    <a:p>
                      <a:pPr algn="ctr"/>
                      <a:endParaRPr lang="en-US" dirty="0">
                        <a:solidFill>
                          <a:schemeClr val="tx1"/>
                        </a:solidFill>
                      </a:endParaRPr>
                    </a:p>
                  </a:txBody>
                  <a:tcPr anchor="ctr">
                    <a:solidFill>
                      <a:schemeClr val="bg1">
                        <a:lumMod val="85000"/>
                      </a:schemeClr>
                    </a:solidFill>
                  </a:tcPr>
                </a:tc>
                <a:tc gridSpan="2">
                  <a:txBody>
                    <a:bodyPr/>
                    <a:lstStyle/>
                    <a:p>
                      <a:pPr algn="ctr"/>
                      <a:r>
                        <a:rPr lang="en-US" u="sng" dirty="0" smtClean="0">
                          <a:solidFill>
                            <a:schemeClr val="tx1"/>
                          </a:solidFill>
                        </a:rPr>
                        <a:t>2015</a:t>
                      </a:r>
                      <a:endParaRPr lang="en-US" u="sng"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lumMod val="85000"/>
                      </a:schemeClr>
                    </a:solidFill>
                  </a:tcPr>
                </a:tc>
                <a:tc hMerge="1">
                  <a:txBody>
                    <a:bodyPr/>
                    <a:lstStyle/>
                    <a:p>
                      <a:pPr algn="ctr"/>
                      <a:endParaRPr lang="en-US" dirty="0">
                        <a:solidFill>
                          <a:schemeClr val="tx1"/>
                        </a:solidFill>
                      </a:endParaRPr>
                    </a:p>
                  </a:txBody>
                  <a:tcPr anchor="ctr">
                    <a:solidFill>
                      <a:schemeClr val="bg1">
                        <a:lumMod val="85000"/>
                      </a:schemeClr>
                    </a:solidFill>
                  </a:tcPr>
                </a:tc>
                <a:tc gridSpan="2">
                  <a:txBody>
                    <a:bodyPr/>
                    <a:lstStyle/>
                    <a:p>
                      <a:pPr algn="ctr"/>
                      <a:r>
                        <a:rPr lang="en-US" u="sng" dirty="0" smtClean="0">
                          <a:solidFill>
                            <a:schemeClr val="tx1"/>
                          </a:solidFill>
                        </a:rPr>
                        <a:t>2016</a:t>
                      </a:r>
                      <a:endParaRPr lang="en-US" u="sng"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lumMod val="85000"/>
                      </a:schemeClr>
                    </a:solidFill>
                  </a:tcPr>
                </a:tc>
                <a:tc hMerge="1">
                  <a:txBody>
                    <a:bodyPr/>
                    <a:lstStyle/>
                    <a:p>
                      <a:pPr algn="ctr"/>
                      <a:endParaRPr lang="en-US" dirty="0">
                        <a:solidFill>
                          <a:schemeClr val="tx1"/>
                        </a:solidFill>
                      </a:endParaRPr>
                    </a:p>
                  </a:txBody>
                  <a:tcPr anchor="ctr">
                    <a:solidFill>
                      <a:schemeClr val="bg1">
                        <a:lumMod val="85000"/>
                      </a:schemeClr>
                    </a:solidFill>
                  </a:tcPr>
                </a:tc>
                <a:tc gridSpan="2">
                  <a:txBody>
                    <a:bodyPr/>
                    <a:lstStyle/>
                    <a:p>
                      <a:pPr algn="ctr"/>
                      <a:r>
                        <a:rPr lang="en-US" u="sng" dirty="0" smtClean="0">
                          <a:solidFill>
                            <a:schemeClr val="tx1"/>
                          </a:solidFill>
                        </a:rPr>
                        <a:t>2017</a:t>
                      </a:r>
                      <a:endParaRPr lang="en-US" u="sng"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lumMod val="85000"/>
                      </a:schemeClr>
                    </a:solidFill>
                  </a:tcPr>
                </a:tc>
                <a:tc hMerge="1">
                  <a:txBody>
                    <a:bodyPr/>
                    <a:lstStyle/>
                    <a:p>
                      <a:pPr algn="ctr"/>
                      <a:endParaRPr lang="en-US" dirty="0">
                        <a:solidFill>
                          <a:schemeClr val="tx1"/>
                        </a:solidFill>
                      </a:endParaRPr>
                    </a:p>
                  </a:txBody>
                  <a:tcPr anchor="ctr">
                    <a:solidFill>
                      <a:schemeClr val="bg1">
                        <a:lumMod val="85000"/>
                      </a:schemeClr>
                    </a:solidFill>
                  </a:tcPr>
                </a:tc>
                <a:tc gridSpan="2">
                  <a:txBody>
                    <a:bodyPr/>
                    <a:lstStyle/>
                    <a:p>
                      <a:pPr algn="ctr"/>
                      <a:r>
                        <a:rPr lang="en-US" u="sng" dirty="0" smtClean="0">
                          <a:solidFill>
                            <a:schemeClr val="tx1"/>
                          </a:solidFill>
                        </a:rPr>
                        <a:t>2018</a:t>
                      </a:r>
                      <a:endParaRPr lang="en-US" u="sng"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lumMod val="85000"/>
                      </a:schemeClr>
                    </a:solidFill>
                  </a:tcPr>
                </a:tc>
                <a:tc hMerge="1">
                  <a:txBody>
                    <a:bodyPr/>
                    <a:lstStyle/>
                    <a:p>
                      <a:pPr algn="ctr"/>
                      <a:endParaRPr lang="en-US" dirty="0">
                        <a:solidFill>
                          <a:schemeClr val="tx1"/>
                        </a:solidFill>
                      </a:endParaRPr>
                    </a:p>
                  </a:txBody>
                  <a:tcPr anchor="ctr">
                    <a:solidFill>
                      <a:schemeClr val="bg1">
                        <a:lumMod val="85000"/>
                      </a:schemeClr>
                    </a:solidFill>
                  </a:tcPr>
                </a:tc>
                <a:tc gridSpan="2">
                  <a:txBody>
                    <a:bodyPr/>
                    <a:lstStyle/>
                    <a:p>
                      <a:pPr algn="ctr"/>
                      <a:r>
                        <a:rPr lang="en-US" u="sng" dirty="0" smtClean="0">
                          <a:solidFill>
                            <a:schemeClr val="tx1"/>
                          </a:solidFill>
                        </a:rPr>
                        <a:t>Total</a:t>
                      </a:r>
                      <a:endParaRPr lang="en-US" u="sng" dirty="0">
                        <a:solidFill>
                          <a:schemeClr val="tx1"/>
                        </a:solidFill>
                      </a:endParaRPr>
                    </a:p>
                  </a:txBody>
                  <a:tcPr anchor="ctr">
                    <a:lnL w="1270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chemeClr val="bg1">
                        <a:lumMod val="85000"/>
                      </a:schemeClr>
                    </a:solidFill>
                  </a:tcPr>
                </a:tc>
                <a:tc hMerge="1">
                  <a:txBody>
                    <a:bodyPr/>
                    <a:lstStyle/>
                    <a:p>
                      <a:pPr algn="ctr"/>
                      <a:endParaRPr lang="en-US" dirty="0">
                        <a:solidFill>
                          <a:schemeClr val="tx1"/>
                        </a:solidFill>
                      </a:endParaRPr>
                    </a:p>
                  </a:txBody>
                  <a:tcPr anchor="ctr">
                    <a:solidFill>
                      <a:schemeClr val="bg1">
                        <a:lumMod val="85000"/>
                      </a:schemeClr>
                    </a:solidFill>
                  </a:tcPr>
                </a:tc>
                <a:extLst>
                  <a:ext uri="{0D108BD9-81ED-4DB2-BD59-A6C34878D82A}">
                    <a16:rowId xmlns:a16="http://schemas.microsoft.com/office/drawing/2014/main" val="432997471"/>
                  </a:ext>
                </a:extLst>
              </a:tr>
              <a:tr h="274320">
                <a:tc vMerge="1">
                  <a:txBody>
                    <a:bodyPr/>
                    <a:lstStyle/>
                    <a:p>
                      <a:pPr algn="ctr"/>
                      <a:endParaRPr lang="en-US" dirty="0">
                        <a:solidFill>
                          <a:schemeClr val="tx1"/>
                        </a:solidFill>
                      </a:endParaRPr>
                    </a:p>
                  </a:txBody>
                  <a:tcPr anchor="ctr">
                    <a:solidFill>
                      <a:schemeClr val="bg1">
                        <a:lumMod val="85000"/>
                      </a:schemeClr>
                    </a:solidFill>
                  </a:tcPr>
                </a:tc>
                <a:tc>
                  <a:txBody>
                    <a:bodyPr/>
                    <a:lstStyle/>
                    <a:p>
                      <a:pPr algn="ctr"/>
                      <a:r>
                        <a:rPr lang="en-US" dirty="0" smtClean="0">
                          <a:solidFill>
                            <a:schemeClr val="tx1"/>
                          </a:solidFill>
                        </a:rPr>
                        <a:t>N</a:t>
                      </a:r>
                      <a:endParaRPr lang="en-US" dirty="0">
                        <a:solidFill>
                          <a:schemeClr val="tx1"/>
                        </a:solidFill>
                      </a:endParaRPr>
                    </a:p>
                  </a:txBody>
                  <a:tcPr anchor="ctr">
                    <a:lnB w="190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dirty="0" smtClean="0">
                          <a:solidFill>
                            <a:schemeClr val="tx1"/>
                          </a:solidFill>
                        </a:rPr>
                        <a:t>Column</a:t>
                      </a:r>
                      <a:r>
                        <a:rPr lang="en-US" baseline="0" dirty="0" smtClean="0">
                          <a:solidFill>
                            <a:schemeClr val="tx1"/>
                          </a:solidFill>
                        </a:rPr>
                        <a:t> </a:t>
                      </a:r>
                      <a:r>
                        <a:rPr lang="en-US" dirty="0" smtClean="0">
                          <a:solidFill>
                            <a:schemeClr val="tx1"/>
                          </a:solidFill>
                        </a:rPr>
                        <a:t>%</a:t>
                      </a:r>
                      <a:endParaRPr lang="en-US" dirty="0">
                        <a:solidFill>
                          <a:schemeClr val="tx1"/>
                        </a:solidFill>
                      </a:endParaRPr>
                    </a:p>
                  </a:txBody>
                  <a:tcPr anchor="ctr">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dirty="0" smtClean="0">
                          <a:solidFill>
                            <a:schemeClr val="tx1"/>
                          </a:solidFill>
                        </a:rPr>
                        <a:t>N</a:t>
                      </a:r>
                      <a:endParaRPr lang="en-US" dirty="0">
                        <a:solidFill>
                          <a:schemeClr val="tx1"/>
                        </a:solidFill>
                      </a:endParaRPr>
                    </a:p>
                  </a:txBody>
                  <a:tcPr anchor="ctr">
                    <a:lnL w="12700"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dirty="0" smtClean="0">
                          <a:solidFill>
                            <a:schemeClr val="tx1"/>
                          </a:solidFill>
                        </a:rPr>
                        <a:t>Column</a:t>
                      </a:r>
                      <a:r>
                        <a:rPr lang="en-US" baseline="0" dirty="0" smtClean="0">
                          <a:solidFill>
                            <a:schemeClr val="tx1"/>
                          </a:solidFill>
                        </a:rPr>
                        <a:t> </a:t>
                      </a:r>
                      <a:r>
                        <a:rPr lang="en-US" dirty="0" smtClean="0">
                          <a:solidFill>
                            <a:schemeClr val="tx1"/>
                          </a:solidFill>
                        </a:rPr>
                        <a:t>%</a:t>
                      </a:r>
                      <a:endParaRPr lang="en-US" dirty="0">
                        <a:solidFill>
                          <a:schemeClr val="tx1"/>
                        </a:solidFill>
                      </a:endParaRPr>
                    </a:p>
                  </a:txBody>
                  <a:tcPr anchor="ctr">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dirty="0" smtClean="0">
                          <a:solidFill>
                            <a:schemeClr val="tx1"/>
                          </a:solidFill>
                        </a:rPr>
                        <a:t>N</a:t>
                      </a:r>
                      <a:endParaRPr lang="en-US" dirty="0">
                        <a:solidFill>
                          <a:schemeClr val="tx1"/>
                        </a:solidFill>
                      </a:endParaRPr>
                    </a:p>
                  </a:txBody>
                  <a:tcPr anchor="ctr">
                    <a:lnL w="12700"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dirty="0" smtClean="0">
                          <a:solidFill>
                            <a:schemeClr val="tx1"/>
                          </a:solidFill>
                        </a:rPr>
                        <a:t>Column</a:t>
                      </a:r>
                      <a:r>
                        <a:rPr lang="en-US" baseline="0" dirty="0" smtClean="0">
                          <a:solidFill>
                            <a:schemeClr val="tx1"/>
                          </a:solidFill>
                        </a:rPr>
                        <a:t> </a:t>
                      </a:r>
                      <a:r>
                        <a:rPr lang="en-US" dirty="0" smtClean="0">
                          <a:solidFill>
                            <a:schemeClr val="tx1"/>
                          </a:solidFill>
                        </a:rPr>
                        <a:t>%</a:t>
                      </a:r>
                      <a:endParaRPr lang="en-US" dirty="0">
                        <a:solidFill>
                          <a:schemeClr val="tx1"/>
                        </a:solidFill>
                      </a:endParaRPr>
                    </a:p>
                  </a:txBody>
                  <a:tcPr anchor="ctr">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dirty="0" smtClean="0">
                          <a:solidFill>
                            <a:schemeClr val="tx1"/>
                          </a:solidFill>
                        </a:rPr>
                        <a:t>N</a:t>
                      </a:r>
                      <a:endParaRPr lang="en-US" dirty="0">
                        <a:solidFill>
                          <a:schemeClr val="tx1"/>
                        </a:solidFill>
                      </a:endParaRPr>
                    </a:p>
                  </a:txBody>
                  <a:tcPr anchor="ctr">
                    <a:lnL w="12700"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dirty="0" smtClean="0">
                          <a:solidFill>
                            <a:schemeClr val="tx1"/>
                          </a:solidFill>
                        </a:rPr>
                        <a:t>Column</a:t>
                      </a:r>
                      <a:r>
                        <a:rPr lang="en-US" baseline="0" dirty="0" smtClean="0">
                          <a:solidFill>
                            <a:schemeClr val="tx1"/>
                          </a:solidFill>
                        </a:rPr>
                        <a:t> </a:t>
                      </a:r>
                      <a:r>
                        <a:rPr lang="en-US" dirty="0" smtClean="0">
                          <a:solidFill>
                            <a:schemeClr val="tx1"/>
                          </a:solidFill>
                        </a:rPr>
                        <a:t>%</a:t>
                      </a:r>
                      <a:endParaRPr lang="en-US" dirty="0">
                        <a:solidFill>
                          <a:schemeClr val="tx1"/>
                        </a:solidFill>
                      </a:endParaRPr>
                    </a:p>
                  </a:txBody>
                  <a:tcPr anchor="ctr">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dirty="0" smtClean="0">
                          <a:solidFill>
                            <a:schemeClr val="tx1"/>
                          </a:solidFill>
                        </a:rPr>
                        <a:t>N</a:t>
                      </a:r>
                      <a:endParaRPr lang="en-US" dirty="0">
                        <a:solidFill>
                          <a:schemeClr val="tx1"/>
                        </a:solidFill>
                      </a:endParaRPr>
                    </a:p>
                  </a:txBody>
                  <a:tcPr anchor="ctr">
                    <a:lnL w="12700"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dirty="0" smtClean="0">
                          <a:solidFill>
                            <a:schemeClr val="tx1"/>
                          </a:solidFill>
                        </a:rPr>
                        <a:t>Column</a:t>
                      </a:r>
                      <a:r>
                        <a:rPr lang="en-US" baseline="0" dirty="0" smtClean="0">
                          <a:solidFill>
                            <a:schemeClr val="tx1"/>
                          </a:solidFill>
                        </a:rPr>
                        <a:t> </a:t>
                      </a:r>
                      <a:r>
                        <a:rPr lang="en-US" dirty="0" smtClean="0">
                          <a:solidFill>
                            <a:schemeClr val="tx1"/>
                          </a:solidFill>
                        </a:rPr>
                        <a:t>%</a:t>
                      </a:r>
                      <a:endParaRPr lang="en-US" dirty="0">
                        <a:solidFill>
                          <a:schemeClr val="tx1"/>
                        </a:solidFill>
                      </a:endParaRPr>
                    </a:p>
                  </a:txBody>
                  <a:tcPr anchor="ctr">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dirty="0" smtClean="0">
                          <a:solidFill>
                            <a:schemeClr val="tx1"/>
                          </a:solidFill>
                        </a:rPr>
                        <a:t>N</a:t>
                      </a:r>
                      <a:endParaRPr lang="en-US" dirty="0">
                        <a:solidFill>
                          <a:schemeClr val="tx1"/>
                        </a:solidFill>
                      </a:endParaRPr>
                    </a:p>
                  </a:txBody>
                  <a:tcPr anchor="ctr">
                    <a:lnL w="12700"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dirty="0" smtClean="0">
                          <a:solidFill>
                            <a:schemeClr val="tx1"/>
                          </a:solidFill>
                        </a:rPr>
                        <a:t>Column</a:t>
                      </a:r>
                      <a:r>
                        <a:rPr lang="en-US" baseline="0" dirty="0" smtClean="0">
                          <a:solidFill>
                            <a:schemeClr val="tx1"/>
                          </a:solidFill>
                        </a:rPr>
                        <a:t> </a:t>
                      </a:r>
                      <a:r>
                        <a:rPr lang="en-US" dirty="0" smtClean="0">
                          <a:solidFill>
                            <a:schemeClr val="tx1"/>
                          </a:solidFill>
                        </a:rPr>
                        <a:t>%</a:t>
                      </a:r>
                      <a:endParaRPr lang="en-US" dirty="0">
                        <a:solidFill>
                          <a:schemeClr val="tx1"/>
                        </a:solidFill>
                      </a:endParaRPr>
                    </a:p>
                  </a:txBody>
                  <a:tcPr anchor="ctr">
                    <a:lnB w="1905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588845553"/>
                  </a:ext>
                </a:extLst>
              </a:tr>
              <a:tr h="274320">
                <a:tc>
                  <a:txBody>
                    <a:bodyPr/>
                    <a:lstStyle/>
                    <a:p>
                      <a:r>
                        <a:rPr lang="en-US" b="1" i="0" dirty="0" smtClean="0"/>
                        <a:t>1</a:t>
                      </a:r>
                      <a:endParaRPr lang="en-US" b="1" i="0" dirty="0"/>
                    </a:p>
                  </a:txBody>
                  <a:tcPr>
                    <a:lnT w="19050" cap="flat" cmpd="sng" algn="ctr">
                      <a:solidFill>
                        <a:schemeClr val="tx1"/>
                      </a:solidFill>
                      <a:prstDash val="solid"/>
                      <a:round/>
                      <a:headEnd type="none" w="med" len="med"/>
                      <a:tailEnd type="none" w="med" len="med"/>
                    </a:lnT>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6</a:t>
                      </a:r>
                      <a:endParaRPr lang="en-US" sz="1800" kern="1200" dirty="0">
                        <a:solidFill>
                          <a:schemeClr val="dk1"/>
                        </a:solidFill>
                        <a:latin typeface="+mn-lt"/>
                        <a:ea typeface="+mn-ea"/>
                        <a:cs typeface="+mn-cs"/>
                      </a:endParaRPr>
                    </a:p>
                  </a:txBody>
                  <a:tcPr marL="68580" marR="68580" marT="0" marB="0" anchor="ctr">
                    <a:lnT w="19050" cap="flat" cmpd="sng" algn="ctr">
                      <a:solidFill>
                        <a:schemeClr val="tx1"/>
                      </a:solidFill>
                      <a:prstDash val="solid"/>
                      <a:round/>
                      <a:headEnd type="none" w="med" len="med"/>
                      <a:tailEnd type="none" w="med" len="med"/>
                    </a:lnT>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4.8</a:t>
                      </a:r>
                      <a:endParaRPr lang="en-US" sz="1800" kern="1200" dirty="0">
                        <a:solidFill>
                          <a:schemeClr val="dk1"/>
                        </a:solidFill>
                        <a:latin typeface="+mn-lt"/>
                        <a:ea typeface="+mn-ea"/>
                        <a:cs typeface="+mn-cs"/>
                      </a:endParaRPr>
                    </a:p>
                  </a:txBody>
                  <a:tcPr marL="68580" marR="68580" marT="0" marB="0" anchor="ctr">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8</a:t>
                      </a:r>
                      <a:endParaRPr lang="en-US" sz="180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6.6</a:t>
                      </a:r>
                      <a:endParaRPr lang="en-US" sz="1800" kern="1200" dirty="0">
                        <a:solidFill>
                          <a:schemeClr val="dk1"/>
                        </a:solidFill>
                        <a:latin typeface="+mn-lt"/>
                        <a:ea typeface="+mn-ea"/>
                        <a:cs typeface="+mn-cs"/>
                      </a:endParaRPr>
                    </a:p>
                  </a:txBody>
                  <a:tcPr marL="68580" marR="68580" marT="0" marB="0" anchor="ctr">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22</a:t>
                      </a:r>
                      <a:endParaRPr lang="en-US" sz="180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12.5</a:t>
                      </a:r>
                      <a:endParaRPr lang="en-US" sz="1800" kern="1200" dirty="0">
                        <a:solidFill>
                          <a:schemeClr val="dk1"/>
                        </a:solidFill>
                        <a:latin typeface="+mn-lt"/>
                        <a:ea typeface="+mn-ea"/>
                        <a:cs typeface="+mn-cs"/>
                      </a:endParaRPr>
                    </a:p>
                  </a:txBody>
                  <a:tcPr marL="68580" marR="68580" marT="0" marB="0" anchor="ctr">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16</a:t>
                      </a:r>
                      <a:endParaRPr lang="en-US" sz="180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9.1</a:t>
                      </a:r>
                      <a:endParaRPr lang="en-US" sz="1800" kern="1200" dirty="0">
                        <a:solidFill>
                          <a:schemeClr val="dk1"/>
                        </a:solidFill>
                        <a:latin typeface="+mn-lt"/>
                        <a:ea typeface="+mn-ea"/>
                        <a:cs typeface="+mn-cs"/>
                      </a:endParaRPr>
                    </a:p>
                  </a:txBody>
                  <a:tcPr marL="68580" marR="68580" marT="0" marB="0" anchor="ctr">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6</a:t>
                      </a:r>
                      <a:endParaRPr lang="en-US" sz="180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3.4</a:t>
                      </a:r>
                      <a:endParaRPr lang="en-US" sz="1800" kern="1200" dirty="0">
                        <a:solidFill>
                          <a:schemeClr val="dk1"/>
                        </a:solidFill>
                        <a:latin typeface="+mn-lt"/>
                        <a:ea typeface="+mn-ea"/>
                        <a:cs typeface="+mn-cs"/>
                      </a:endParaRPr>
                    </a:p>
                  </a:txBody>
                  <a:tcPr marL="68580" marR="68580" marT="0" marB="0" anchor="ctr">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58</a:t>
                      </a:r>
                      <a:endParaRPr lang="en-US" sz="180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7.5</a:t>
                      </a:r>
                      <a:endParaRPr lang="en-US" sz="1800" kern="1200" dirty="0">
                        <a:solidFill>
                          <a:schemeClr val="dk1"/>
                        </a:solidFill>
                        <a:latin typeface="+mn-lt"/>
                        <a:ea typeface="+mn-ea"/>
                        <a:cs typeface="+mn-cs"/>
                      </a:endParaRPr>
                    </a:p>
                  </a:txBody>
                  <a:tcPr marL="68580" marR="68580" marT="0" marB="0" anchor="ctr">
                    <a:lnT w="1905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474166695"/>
                  </a:ext>
                </a:extLst>
              </a:tr>
              <a:tr h="274320">
                <a:tc>
                  <a:txBody>
                    <a:bodyPr/>
                    <a:lstStyle/>
                    <a:p>
                      <a:r>
                        <a:rPr lang="en-US" b="1" i="0" dirty="0" smtClean="0"/>
                        <a:t>2</a:t>
                      </a:r>
                      <a:endParaRPr lang="en-US" b="1" i="0" dirty="0"/>
                    </a:p>
                  </a:txBody>
                  <a:tcPr>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26</a:t>
                      </a:r>
                      <a:endParaRPr lang="en-US" sz="1800" kern="1200" dirty="0">
                        <a:solidFill>
                          <a:schemeClr val="dk1"/>
                        </a:solidFill>
                        <a:latin typeface="+mn-lt"/>
                        <a:ea typeface="+mn-ea"/>
                        <a:cs typeface="+mn-cs"/>
                      </a:endParaRPr>
                    </a:p>
                  </a:txBody>
                  <a:tcPr marL="68580" marR="68580" marT="0" marB="0" anchor="ctr">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20.6</a:t>
                      </a:r>
                      <a:endParaRPr lang="en-US" sz="1800" kern="1200" dirty="0">
                        <a:solidFill>
                          <a:schemeClr val="dk1"/>
                        </a:solidFill>
                        <a:latin typeface="+mn-lt"/>
                        <a:ea typeface="+mn-ea"/>
                        <a:cs typeface="+mn-cs"/>
                      </a:endParaRPr>
                    </a:p>
                  </a:txBody>
                  <a:tcPr marL="68580" marR="68580" marT="0" marB="0" anchor="ctr">
                    <a:lnR w="12700" cap="flat" cmpd="sng" algn="ctr">
                      <a:solidFill>
                        <a:schemeClr val="tx1"/>
                      </a:solidFill>
                      <a:prstDash val="solid"/>
                      <a:round/>
                      <a:headEnd type="none" w="med" len="med"/>
                      <a:tailEnd type="none" w="med" len="med"/>
                    </a:lnR>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12</a:t>
                      </a:r>
                      <a:endParaRPr lang="en-US" sz="180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9.8</a:t>
                      </a:r>
                      <a:endParaRPr lang="en-US" sz="1800" kern="1200" dirty="0">
                        <a:solidFill>
                          <a:schemeClr val="dk1"/>
                        </a:solidFill>
                        <a:latin typeface="+mn-lt"/>
                        <a:ea typeface="+mn-ea"/>
                        <a:cs typeface="+mn-cs"/>
                      </a:endParaRPr>
                    </a:p>
                  </a:txBody>
                  <a:tcPr marL="68580" marR="68580" marT="0" marB="0" anchor="ctr">
                    <a:lnR w="12700" cap="flat" cmpd="sng" algn="ctr">
                      <a:solidFill>
                        <a:schemeClr val="tx1"/>
                      </a:solidFill>
                      <a:prstDash val="solid"/>
                      <a:round/>
                      <a:headEnd type="none" w="med" len="med"/>
                      <a:tailEnd type="none" w="med" len="med"/>
                    </a:lnR>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28</a:t>
                      </a:r>
                      <a:endParaRPr lang="en-US" sz="180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15.9</a:t>
                      </a:r>
                      <a:endParaRPr lang="en-US" sz="1800" kern="1200" dirty="0">
                        <a:solidFill>
                          <a:schemeClr val="dk1"/>
                        </a:solidFill>
                        <a:latin typeface="+mn-lt"/>
                        <a:ea typeface="+mn-ea"/>
                        <a:cs typeface="+mn-cs"/>
                      </a:endParaRPr>
                    </a:p>
                  </a:txBody>
                  <a:tcPr marL="68580" marR="68580" marT="0" marB="0" anchor="ctr">
                    <a:lnR w="12700" cap="flat" cmpd="sng" algn="ctr">
                      <a:solidFill>
                        <a:schemeClr val="tx1"/>
                      </a:solidFill>
                      <a:prstDash val="solid"/>
                      <a:round/>
                      <a:headEnd type="none" w="med" len="med"/>
                      <a:tailEnd type="none" w="med" len="med"/>
                    </a:lnR>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32</a:t>
                      </a:r>
                      <a:endParaRPr lang="en-US" sz="180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18.2</a:t>
                      </a:r>
                      <a:endParaRPr lang="en-US" sz="1800" kern="1200" dirty="0">
                        <a:solidFill>
                          <a:schemeClr val="dk1"/>
                        </a:solidFill>
                        <a:latin typeface="+mn-lt"/>
                        <a:ea typeface="+mn-ea"/>
                        <a:cs typeface="+mn-cs"/>
                      </a:endParaRPr>
                    </a:p>
                  </a:txBody>
                  <a:tcPr marL="68580" marR="68580" marT="0" marB="0" anchor="ctr">
                    <a:lnR w="12700" cap="flat" cmpd="sng" algn="ctr">
                      <a:solidFill>
                        <a:schemeClr val="tx1"/>
                      </a:solidFill>
                      <a:prstDash val="solid"/>
                      <a:round/>
                      <a:headEnd type="none" w="med" len="med"/>
                      <a:tailEnd type="none" w="med" len="med"/>
                    </a:lnR>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22</a:t>
                      </a:r>
                      <a:endParaRPr lang="en-US" sz="180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12.4</a:t>
                      </a:r>
                      <a:endParaRPr lang="en-US" sz="1800" kern="1200" dirty="0">
                        <a:solidFill>
                          <a:schemeClr val="dk1"/>
                        </a:solidFill>
                        <a:latin typeface="+mn-lt"/>
                        <a:ea typeface="+mn-ea"/>
                        <a:cs typeface="+mn-cs"/>
                      </a:endParaRPr>
                    </a:p>
                  </a:txBody>
                  <a:tcPr marL="68580" marR="68580" marT="0" marB="0" anchor="ctr">
                    <a:lnR w="12700" cap="flat" cmpd="sng" algn="ctr">
                      <a:solidFill>
                        <a:schemeClr val="tx1"/>
                      </a:solidFill>
                      <a:prstDash val="solid"/>
                      <a:round/>
                      <a:headEnd type="none" w="med" len="med"/>
                      <a:tailEnd type="none" w="med" len="med"/>
                    </a:lnR>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120</a:t>
                      </a:r>
                      <a:endParaRPr lang="en-US" sz="180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15.4</a:t>
                      </a:r>
                      <a:endParaRPr lang="en-US" sz="1800" kern="1200" dirty="0">
                        <a:solidFill>
                          <a:schemeClr val="dk1"/>
                        </a:solidFill>
                        <a:latin typeface="+mn-lt"/>
                        <a:ea typeface="+mn-ea"/>
                        <a:cs typeface="+mn-cs"/>
                      </a:endParaRPr>
                    </a:p>
                  </a:txBody>
                  <a:tcPr marL="68580" marR="68580" marT="0" marB="0" anchor="ctr">
                    <a:noFill/>
                  </a:tcPr>
                </a:tc>
                <a:extLst>
                  <a:ext uri="{0D108BD9-81ED-4DB2-BD59-A6C34878D82A}">
                    <a16:rowId xmlns:a16="http://schemas.microsoft.com/office/drawing/2014/main" val="1173714005"/>
                  </a:ext>
                </a:extLst>
              </a:tr>
              <a:tr h="274320">
                <a:tc>
                  <a:txBody>
                    <a:bodyPr/>
                    <a:lstStyle/>
                    <a:p>
                      <a:r>
                        <a:rPr lang="en-US" b="1" i="0" dirty="0" smtClean="0"/>
                        <a:t>3</a:t>
                      </a:r>
                      <a:endParaRPr lang="en-US" b="1" i="0" dirty="0"/>
                    </a:p>
                  </a:txBody>
                  <a:tcPr>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6</a:t>
                      </a:r>
                      <a:endParaRPr lang="en-US" sz="1800" kern="1200" dirty="0">
                        <a:solidFill>
                          <a:schemeClr val="dk1"/>
                        </a:solidFill>
                        <a:latin typeface="+mn-lt"/>
                        <a:ea typeface="+mn-ea"/>
                        <a:cs typeface="+mn-cs"/>
                      </a:endParaRPr>
                    </a:p>
                  </a:txBody>
                  <a:tcPr marL="68580" marR="68580" marT="0" marB="0" anchor="ctr">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4.8</a:t>
                      </a:r>
                      <a:endParaRPr lang="en-US" sz="1800" kern="1200" dirty="0">
                        <a:solidFill>
                          <a:schemeClr val="dk1"/>
                        </a:solidFill>
                        <a:latin typeface="+mn-lt"/>
                        <a:ea typeface="+mn-ea"/>
                        <a:cs typeface="+mn-cs"/>
                      </a:endParaRPr>
                    </a:p>
                  </a:txBody>
                  <a:tcPr marL="68580" marR="68580" marT="0" marB="0" anchor="ctr">
                    <a:lnR w="12700" cap="flat" cmpd="sng" algn="ctr">
                      <a:solidFill>
                        <a:schemeClr val="tx1"/>
                      </a:solidFill>
                      <a:prstDash val="solid"/>
                      <a:round/>
                      <a:headEnd type="none" w="med" len="med"/>
                      <a:tailEnd type="none" w="med" len="med"/>
                    </a:lnR>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6</a:t>
                      </a:r>
                      <a:endParaRPr lang="en-US" sz="180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4.9</a:t>
                      </a:r>
                      <a:endParaRPr lang="en-US" sz="1800" kern="1200" dirty="0">
                        <a:solidFill>
                          <a:schemeClr val="dk1"/>
                        </a:solidFill>
                        <a:latin typeface="+mn-lt"/>
                        <a:ea typeface="+mn-ea"/>
                        <a:cs typeface="+mn-cs"/>
                      </a:endParaRPr>
                    </a:p>
                  </a:txBody>
                  <a:tcPr marL="68580" marR="68580" marT="0" marB="0" anchor="ctr">
                    <a:lnR w="12700" cap="flat" cmpd="sng" algn="ctr">
                      <a:solidFill>
                        <a:schemeClr val="tx1"/>
                      </a:solidFill>
                      <a:prstDash val="solid"/>
                      <a:round/>
                      <a:headEnd type="none" w="med" len="med"/>
                      <a:tailEnd type="none" w="med" len="med"/>
                    </a:lnR>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5</a:t>
                      </a:r>
                      <a:endParaRPr lang="en-US" sz="180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2.8</a:t>
                      </a:r>
                      <a:endParaRPr lang="en-US" sz="1800" kern="1200" dirty="0">
                        <a:solidFill>
                          <a:schemeClr val="dk1"/>
                        </a:solidFill>
                        <a:latin typeface="+mn-lt"/>
                        <a:ea typeface="+mn-ea"/>
                        <a:cs typeface="+mn-cs"/>
                      </a:endParaRPr>
                    </a:p>
                  </a:txBody>
                  <a:tcPr marL="68580" marR="68580" marT="0" marB="0" anchor="ctr">
                    <a:lnR w="12700" cap="flat" cmpd="sng" algn="ctr">
                      <a:solidFill>
                        <a:schemeClr val="tx1"/>
                      </a:solidFill>
                      <a:prstDash val="solid"/>
                      <a:round/>
                      <a:headEnd type="none" w="med" len="med"/>
                      <a:tailEnd type="none" w="med" len="med"/>
                    </a:lnR>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4</a:t>
                      </a:r>
                      <a:endParaRPr lang="en-US" sz="180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2.3</a:t>
                      </a:r>
                      <a:endParaRPr lang="en-US" sz="1800" kern="1200" dirty="0">
                        <a:solidFill>
                          <a:schemeClr val="dk1"/>
                        </a:solidFill>
                        <a:latin typeface="+mn-lt"/>
                        <a:ea typeface="+mn-ea"/>
                        <a:cs typeface="+mn-cs"/>
                      </a:endParaRPr>
                    </a:p>
                  </a:txBody>
                  <a:tcPr marL="68580" marR="68580" marT="0" marB="0" anchor="ctr">
                    <a:lnR w="12700" cap="flat" cmpd="sng" algn="ctr">
                      <a:solidFill>
                        <a:schemeClr val="tx1"/>
                      </a:solidFill>
                      <a:prstDash val="solid"/>
                      <a:round/>
                      <a:headEnd type="none" w="med" len="med"/>
                      <a:tailEnd type="none" w="med" len="med"/>
                    </a:lnR>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14</a:t>
                      </a:r>
                      <a:endParaRPr lang="en-US" sz="180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7.9</a:t>
                      </a:r>
                      <a:endParaRPr lang="en-US" sz="1800" kern="1200" dirty="0">
                        <a:solidFill>
                          <a:schemeClr val="dk1"/>
                        </a:solidFill>
                        <a:latin typeface="+mn-lt"/>
                        <a:ea typeface="+mn-ea"/>
                        <a:cs typeface="+mn-cs"/>
                      </a:endParaRPr>
                    </a:p>
                  </a:txBody>
                  <a:tcPr marL="68580" marR="68580" marT="0" marB="0" anchor="ctr">
                    <a:lnR w="12700" cap="flat" cmpd="sng" algn="ctr">
                      <a:solidFill>
                        <a:schemeClr val="tx1"/>
                      </a:solidFill>
                      <a:prstDash val="solid"/>
                      <a:round/>
                      <a:headEnd type="none" w="med" len="med"/>
                      <a:tailEnd type="none" w="med" len="med"/>
                    </a:lnR>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35</a:t>
                      </a:r>
                      <a:endParaRPr lang="en-US" sz="180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4.5</a:t>
                      </a:r>
                      <a:endParaRPr lang="en-US" sz="1800" kern="1200" dirty="0">
                        <a:solidFill>
                          <a:schemeClr val="dk1"/>
                        </a:solidFill>
                        <a:latin typeface="+mn-lt"/>
                        <a:ea typeface="+mn-ea"/>
                        <a:cs typeface="+mn-cs"/>
                      </a:endParaRPr>
                    </a:p>
                  </a:txBody>
                  <a:tcPr marL="68580" marR="68580" marT="0" marB="0" anchor="ctr">
                    <a:noFill/>
                  </a:tcPr>
                </a:tc>
                <a:extLst>
                  <a:ext uri="{0D108BD9-81ED-4DB2-BD59-A6C34878D82A}">
                    <a16:rowId xmlns:a16="http://schemas.microsoft.com/office/drawing/2014/main" val="2049086604"/>
                  </a:ext>
                </a:extLst>
              </a:tr>
              <a:tr h="274320">
                <a:tc>
                  <a:txBody>
                    <a:bodyPr/>
                    <a:lstStyle/>
                    <a:p>
                      <a:r>
                        <a:rPr lang="en-US" b="1" i="0" dirty="0" smtClean="0"/>
                        <a:t>4</a:t>
                      </a:r>
                      <a:endParaRPr lang="en-US" b="1" i="0" dirty="0"/>
                    </a:p>
                  </a:txBody>
                  <a:tcPr>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4</a:t>
                      </a:r>
                      <a:endParaRPr lang="en-US" sz="1800" kern="1200" dirty="0">
                        <a:solidFill>
                          <a:schemeClr val="dk1"/>
                        </a:solidFill>
                        <a:latin typeface="+mn-lt"/>
                        <a:ea typeface="+mn-ea"/>
                        <a:cs typeface="+mn-cs"/>
                      </a:endParaRPr>
                    </a:p>
                  </a:txBody>
                  <a:tcPr marL="68580" marR="68580" marT="0" marB="0" anchor="ctr">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3.2</a:t>
                      </a:r>
                      <a:endParaRPr lang="en-US" sz="1800" kern="1200" dirty="0">
                        <a:solidFill>
                          <a:schemeClr val="dk1"/>
                        </a:solidFill>
                        <a:latin typeface="+mn-lt"/>
                        <a:ea typeface="+mn-ea"/>
                        <a:cs typeface="+mn-cs"/>
                      </a:endParaRPr>
                    </a:p>
                  </a:txBody>
                  <a:tcPr marL="68580" marR="68580" marT="0" marB="0" anchor="ctr">
                    <a:lnR w="12700" cap="flat" cmpd="sng" algn="ctr">
                      <a:solidFill>
                        <a:schemeClr val="tx1"/>
                      </a:solidFill>
                      <a:prstDash val="solid"/>
                      <a:round/>
                      <a:headEnd type="none" w="med" len="med"/>
                      <a:tailEnd type="none" w="med" len="med"/>
                    </a:lnR>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12</a:t>
                      </a:r>
                      <a:endParaRPr lang="en-US" sz="180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9.8</a:t>
                      </a:r>
                      <a:endParaRPr lang="en-US" sz="1800" kern="1200" dirty="0">
                        <a:solidFill>
                          <a:schemeClr val="dk1"/>
                        </a:solidFill>
                        <a:latin typeface="+mn-lt"/>
                        <a:ea typeface="+mn-ea"/>
                        <a:cs typeface="+mn-cs"/>
                      </a:endParaRPr>
                    </a:p>
                  </a:txBody>
                  <a:tcPr marL="68580" marR="68580" marT="0" marB="0" anchor="ctr">
                    <a:lnR w="12700" cap="flat" cmpd="sng" algn="ctr">
                      <a:solidFill>
                        <a:schemeClr val="tx1"/>
                      </a:solidFill>
                      <a:prstDash val="solid"/>
                      <a:round/>
                      <a:headEnd type="none" w="med" len="med"/>
                      <a:tailEnd type="none" w="med" len="med"/>
                    </a:lnR>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2</a:t>
                      </a:r>
                      <a:endParaRPr lang="en-US" sz="180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1.1</a:t>
                      </a:r>
                      <a:endParaRPr lang="en-US" sz="1800" kern="1200" dirty="0">
                        <a:solidFill>
                          <a:schemeClr val="dk1"/>
                        </a:solidFill>
                        <a:latin typeface="+mn-lt"/>
                        <a:ea typeface="+mn-ea"/>
                        <a:cs typeface="+mn-cs"/>
                      </a:endParaRPr>
                    </a:p>
                  </a:txBody>
                  <a:tcPr marL="68580" marR="68580" marT="0" marB="0" anchor="ctr">
                    <a:lnR w="12700" cap="flat" cmpd="sng" algn="ctr">
                      <a:solidFill>
                        <a:schemeClr val="tx1"/>
                      </a:solidFill>
                      <a:prstDash val="solid"/>
                      <a:round/>
                      <a:headEnd type="none" w="med" len="med"/>
                      <a:tailEnd type="none" w="med" len="med"/>
                    </a:lnR>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12</a:t>
                      </a:r>
                      <a:endParaRPr lang="en-US" sz="180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6.8</a:t>
                      </a:r>
                      <a:endParaRPr lang="en-US" sz="1800" kern="1200" dirty="0">
                        <a:solidFill>
                          <a:schemeClr val="dk1"/>
                        </a:solidFill>
                        <a:latin typeface="+mn-lt"/>
                        <a:ea typeface="+mn-ea"/>
                        <a:cs typeface="+mn-cs"/>
                      </a:endParaRPr>
                    </a:p>
                  </a:txBody>
                  <a:tcPr marL="68580" marR="68580" marT="0" marB="0" anchor="ctr">
                    <a:lnR w="12700" cap="flat" cmpd="sng" algn="ctr">
                      <a:solidFill>
                        <a:schemeClr val="tx1"/>
                      </a:solidFill>
                      <a:prstDash val="solid"/>
                      <a:round/>
                      <a:headEnd type="none" w="med" len="med"/>
                      <a:tailEnd type="none" w="med" len="med"/>
                    </a:lnR>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2</a:t>
                      </a:r>
                      <a:endParaRPr lang="en-US" sz="180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1.1</a:t>
                      </a:r>
                      <a:endParaRPr lang="en-US" sz="1800" kern="1200" dirty="0">
                        <a:solidFill>
                          <a:schemeClr val="dk1"/>
                        </a:solidFill>
                        <a:latin typeface="+mn-lt"/>
                        <a:ea typeface="+mn-ea"/>
                        <a:cs typeface="+mn-cs"/>
                      </a:endParaRPr>
                    </a:p>
                  </a:txBody>
                  <a:tcPr marL="68580" marR="68580" marT="0" marB="0" anchor="ctr">
                    <a:lnR w="12700" cap="flat" cmpd="sng" algn="ctr">
                      <a:solidFill>
                        <a:schemeClr val="tx1"/>
                      </a:solidFill>
                      <a:prstDash val="solid"/>
                      <a:round/>
                      <a:headEnd type="none" w="med" len="med"/>
                      <a:tailEnd type="none" w="med" len="med"/>
                    </a:lnR>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32</a:t>
                      </a:r>
                      <a:endParaRPr lang="en-US" sz="180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4.1</a:t>
                      </a:r>
                      <a:endParaRPr lang="en-US" sz="1800" kern="1200" dirty="0">
                        <a:solidFill>
                          <a:schemeClr val="dk1"/>
                        </a:solidFill>
                        <a:latin typeface="+mn-lt"/>
                        <a:ea typeface="+mn-ea"/>
                        <a:cs typeface="+mn-cs"/>
                      </a:endParaRPr>
                    </a:p>
                  </a:txBody>
                  <a:tcPr marL="68580" marR="68580" marT="0" marB="0" anchor="ctr">
                    <a:noFill/>
                  </a:tcPr>
                </a:tc>
                <a:extLst>
                  <a:ext uri="{0D108BD9-81ED-4DB2-BD59-A6C34878D82A}">
                    <a16:rowId xmlns:a16="http://schemas.microsoft.com/office/drawing/2014/main" val="336868424"/>
                  </a:ext>
                </a:extLst>
              </a:tr>
              <a:tr h="274320">
                <a:tc>
                  <a:txBody>
                    <a:bodyPr/>
                    <a:lstStyle/>
                    <a:p>
                      <a:r>
                        <a:rPr lang="en-US" b="1" i="0" dirty="0" smtClean="0"/>
                        <a:t>5</a:t>
                      </a:r>
                      <a:endParaRPr lang="en-US" b="1" i="0" dirty="0"/>
                    </a:p>
                  </a:txBody>
                  <a:tcPr>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28</a:t>
                      </a:r>
                      <a:endParaRPr lang="en-US" sz="1800" kern="1200" dirty="0">
                        <a:solidFill>
                          <a:schemeClr val="dk1"/>
                        </a:solidFill>
                        <a:latin typeface="+mn-lt"/>
                        <a:ea typeface="+mn-ea"/>
                        <a:cs typeface="+mn-cs"/>
                      </a:endParaRPr>
                    </a:p>
                  </a:txBody>
                  <a:tcPr marL="68580" marR="68580" marT="0" marB="0" anchor="ctr">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22.2</a:t>
                      </a:r>
                      <a:endParaRPr lang="en-US" sz="1800" kern="1200" dirty="0">
                        <a:solidFill>
                          <a:schemeClr val="dk1"/>
                        </a:solidFill>
                        <a:latin typeface="+mn-lt"/>
                        <a:ea typeface="+mn-ea"/>
                        <a:cs typeface="+mn-cs"/>
                      </a:endParaRPr>
                    </a:p>
                  </a:txBody>
                  <a:tcPr marL="68580" marR="68580" marT="0" marB="0" anchor="ctr">
                    <a:lnR w="12700" cap="flat" cmpd="sng" algn="ctr">
                      <a:solidFill>
                        <a:schemeClr val="tx1"/>
                      </a:solidFill>
                      <a:prstDash val="solid"/>
                      <a:round/>
                      <a:headEnd type="none" w="med" len="med"/>
                      <a:tailEnd type="none" w="med" len="med"/>
                    </a:lnR>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32</a:t>
                      </a:r>
                      <a:endParaRPr lang="en-US" sz="180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26.2</a:t>
                      </a:r>
                      <a:endParaRPr lang="en-US" sz="1800" kern="1200" dirty="0">
                        <a:solidFill>
                          <a:schemeClr val="dk1"/>
                        </a:solidFill>
                        <a:latin typeface="+mn-lt"/>
                        <a:ea typeface="+mn-ea"/>
                        <a:cs typeface="+mn-cs"/>
                      </a:endParaRPr>
                    </a:p>
                  </a:txBody>
                  <a:tcPr marL="68580" marR="68580" marT="0" marB="0" anchor="ctr">
                    <a:lnR w="12700" cap="flat" cmpd="sng" algn="ctr">
                      <a:solidFill>
                        <a:schemeClr val="tx1"/>
                      </a:solidFill>
                      <a:prstDash val="solid"/>
                      <a:round/>
                      <a:headEnd type="none" w="med" len="med"/>
                      <a:tailEnd type="none" w="med" len="med"/>
                    </a:lnR>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36</a:t>
                      </a:r>
                      <a:endParaRPr lang="en-US" sz="180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20.5</a:t>
                      </a:r>
                      <a:endParaRPr lang="en-US" sz="1800" kern="1200" dirty="0">
                        <a:solidFill>
                          <a:schemeClr val="dk1"/>
                        </a:solidFill>
                        <a:latin typeface="+mn-lt"/>
                        <a:ea typeface="+mn-ea"/>
                        <a:cs typeface="+mn-cs"/>
                      </a:endParaRPr>
                    </a:p>
                  </a:txBody>
                  <a:tcPr marL="68580" marR="68580" marT="0" marB="0" anchor="ctr">
                    <a:lnR w="12700" cap="flat" cmpd="sng" algn="ctr">
                      <a:solidFill>
                        <a:schemeClr val="tx1"/>
                      </a:solidFill>
                      <a:prstDash val="solid"/>
                      <a:round/>
                      <a:headEnd type="none" w="med" len="med"/>
                      <a:tailEnd type="none" w="med" len="med"/>
                    </a:lnR>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32</a:t>
                      </a:r>
                      <a:endParaRPr lang="en-US" sz="180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18.2</a:t>
                      </a:r>
                      <a:endParaRPr lang="en-US" sz="1800" kern="1200" dirty="0">
                        <a:solidFill>
                          <a:schemeClr val="dk1"/>
                        </a:solidFill>
                        <a:latin typeface="+mn-lt"/>
                        <a:ea typeface="+mn-ea"/>
                        <a:cs typeface="+mn-cs"/>
                      </a:endParaRPr>
                    </a:p>
                  </a:txBody>
                  <a:tcPr marL="68580" marR="68580" marT="0" marB="0" anchor="ctr">
                    <a:lnR w="12700" cap="flat" cmpd="sng" algn="ctr">
                      <a:solidFill>
                        <a:schemeClr val="tx1"/>
                      </a:solidFill>
                      <a:prstDash val="solid"/>
                      <a:round/>
                      <a:headEnd type="none" w="med" len="med"/>
                      <a:tailEnd type="none" w="med" len="med"/>
                    </a:lnR>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44</a:t>
                      </a:r>
                      <a:endParaRPr lang="en-US" sz="180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24.7</a:t>
                      </a:r>
                      <a:endParaRPr lang="en-US" sz="1800" kern="1200" dirty="0">
                        <a:solidFill>
                          <a:schemeClr val="dk1"/>
                        </a:solidFill>
                        <a:latin typeface="+mn-lt"/>
                        <a:ea typeface="+mn-ea"/>
                        <a:cs typeface="+mn-cs"/>
                      </a:endParaRPr>
                    </a:p>
                  </a:txBody>
                  <a:tcPr marL="68580" marR="68580" marT="0" marB="0" anchor="ctr">
                    <a:lnR w="12700" cap="flat" cmpd="sng" algn="ctr">
                      <a:solidFill>
                        <a:schemeClr val="tx1"/>
                      </a:solidFill>
                      <a:prstDash val="solid"/>
                      <a:round/>
                      <a:headEnd type="none" w="med" len="med"/>
                      <a:tailEnd type="none" w="med" len="med"/>
                    </a:lnR>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172</a:t>
                      </a:r>
                      <a:endParaRPr lang="en-US" sz="180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noFill/>
                  </a:tcPr>
                </a:tc>
                <a:tc>
                  <a:txBody>
                    <a:bodyPr/>
                    <a:lstStyle/>
                    <a:p>
                      <a:pPr marL="0" marR="0" algn="r" defTabSz="914400" rtl="0" eaLnBrk="1" latinLnBrk="0" hangingPunct="1">
                        <a:spcBef>
                          <a:spcPts val="0"/>
                        </a:spcBef>
                        <a:spcAft>
                          <a:spcPts val="300"/>
                        </a:spcAft>
                        <a:tabLst>
                          <a:tab pos="628650" algn="l"/>
                        </a:tabLst>
                      </a:pPr>
                      <a:r>
                        <a:rPr lang="en-US" sz="1800" kern="1200" dirty="0" smtClean="0">
                          <a:solidFill>
                            <a:schemeClr val="dk1"/>
                          </a:solidFill>
                          <a:latin typeface="+mn-lt"/>
                          <a:ea typeface="+mn-ea"/>
                          <a:cs typeface="+mn-cs"/>
                        </a:rPr>
                        <a:t>22.1</a:t>
                      </a:r>
                      <a:endParaRPr lang="en-US" sz="1800" kern="1200" dirty="0">
                        <a:solidFill>
                          <a:schemeClr val="dk1"/>
                        </a:solidFill>
                        <a:latin typeface="+mn-lt"/>
                        <a:ea typeface="+mn-ea"/>
                        <a:cs typeface="+mn-cs"/>
                      </a:endParaRPr>
                    </a:p>
                  </a:txBody>
                  <a:tcPr marL="68580" marR="68580" marT="0" marB="0" anchor="ctr">
                    <a:noFill/>
                  </a:tcPr>
                </a:tc>
                <a:extLst>
                  <a:ext uri="{0D108BD9-81ED-4DB2-BD59-A6C34878D82A}">
                    <a16:rowId xmlns:a16="http://schemas.microsoft.com/office/drawing/2014/main" val="3837321909"/>
                  </a:ext>
                </a:extLst>
              </a:tr>
              <a:tr h="274320">
                <a:tc>
                  <a:txBody>
                    <a:bodyPr/>
                    <a:lstStyle/>
                    <a:p>
                      <a:r>
                        <a:rPr lang="en-US" b="1" i="0" dirty="0" smtClean="0"/>
                        <a:t>6</a:t>
                      </a:r>
                      <a:endParaRPr lang="en-US" b="1" i="0" dirty="0"/>
                    </a:p>
                  </a:txBody>
                  <a:tcPr>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0</a:t>
                      </a:r>
                      <a:endParaRPr lang="en-US" sz="1800" i="0" kern="1200" dirty="0">
                        <a:solidFill>
                          <a:schemeClr val="dk1"/>
                        </a:solidFill>
                        <a:latin typeface="+mn-lt"/>
                        <a:ea typeface="+mn-ea"/>
                        <a:cs typeface="+mn-cs"/>
                      </a:endParaRPr>
                    </a:p>
                  </a:txBody>
                  <a:tcPr marL="68580" marR="68580" marT="0" marB="0" anchor="ctr">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0.0</a:t>
                      </a:r>
                      <a:endParaRPr lang="en-US" sz="1800" i="0" kern="1200" dirty="0">
                        <a:solidFill>
                          <a:schemeClr val="dk1"/>
                        </a:solidFill>
                        <a:latin typeface="+mn-lt"/>
                        <a:ea typeface="+mn-ea"/>
                        <a:cs typeface="+mn-cs"/>
                      </a:endParaRPr>
                    </a:p>
                  </a:txBody>
                  <a:tcPr marL="68580" marR="68580" marT="0" marB="0" anchor="ctr">
                    <a:lnR w="12700" cap="flat" cmpd="sng" algn="ctr">
                      <a:solidFill>
                        <a:schemeClr val="tx1"/>
                      </a:solidFill>
                      <a:prstDash val="solid"/>
                      <a:round/>
                      <a:headEnd type="none" w="med" len="med"/>
                      <a:tailEnd type="none" w="med" len="med"/>
                    </a:lnR>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2</a:t>
                      </a:r>
                      <a:endParaRPr lang="en-US" sz="1800" i="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1.6</a:t>
                      </a:r>
                      <a:endParaRPr lang="en-US" sz="1800" i="0" kern="1200" dirty="0">
                        <a:solidFill>
                          <a:schemeClr val="dk1"/>
                        </a:solidFill>
                        <a:latin typeface="+mn-lt"/>
                        <a:ea typeface="+mn-ea"/>
                        <a:cs typeface="+mn-cs"/>
                      </a:endParaRPr>
                    </a:p>
                  </a:txBody>
                  <a:tcPr marL="68580" marR="68580" marT="0" marB="0" anchor="ctr">
                    <a:lnR w="12700" cap="flat" cmpd="sng" algn="ctr">
                      <a:solidFill>
                        <a:schemeClr val="tx1"/>
                      </a:solidFill>
                      <a:prstDash val="solid"/>
                      <a:round/>
                      <a:headEnd type="none" w="med" len="med"/>
                      <a:tailEnd type="none" w="med" len="med"/>
                    </a:lnR>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2</a:t>
                      </a:r>
                      <a:endParaRPr lang="en-US" sz="1800" i="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1.1</a:t>
                      </a:r>
                      <a:endParaRPr lang="en-US" sz="1800" i="0" kern="1200" dirty="0">
                        <a:solidFill>
                          <a:schemeClr val="dk1"/>
                        </a:solidFill>
                        <a:latin typeface="+mn-lt"/>
                        <a:ea typeface="+mn-ea"/>
                        <a:cs typeface="+mn-cs"/>
                      </a:endParaRPr>
                    </a:p>
                  </a:txBody>
                  <a:tcPr marL="68580" marR="68580" marT="0" marB="0" anchor="ctr">
                    <a:lnR w="12700" cap="flat" cmpd="sng" algn="ctr">
                      <a:solidFill>
                        <a:schemeClr val="tx1"/>
                      </a:solidFill>
                      <a:prstDash val="solid"/>
                      <a:round/>
                      <a:headEnd type="none" w="med" len="med"/>
                      <a:tailEnd type="none" w="med" len="med"/>
                    </a:lnR>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0</a:t>
                      </a:r>
                      <a:endParaRPr lang="en-US" sz="1800" i="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0.0</a:t>
                      </a:r>
                      <a:endParaRPr lang="en-US" sz="1800" i="0" kern="1200" dirty="0">
                        <a:solidFill>
                          <a:schemeClr val="dk1"/>
                        </a:solidFill>
                        <a:latin typeface="+mn-lt"/>
                        <a:ea typeface="+mn-ea"/>
                        <a:cs typeface="+mn-cs"/>
                      </a:endParaRPr>
                    </a:p>
                  </a:txBody>
                  <a:tcPr marL="68580" marR="68580" marT="0" marB="0" anchor="ctr">
                    <a:lnR w="12700" cap="flat" cmpd="sng" algn="ctr">
                      <a:solidFill>
                        <a:schemeClr val="tx1"/>
                      </a:solidFill>
                      <a:prstDash val="solid"/>
                      <a:round/>
                      <a:headEnd type="none" w="med" len="med"/>
                      <a:tailEnd type="none" w="med" len="med"/>
                    </a:lnR>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4</a:t>
                      </a:r>
                      <a:endParaRPr lang="en-US" sz="1800" i="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2.2</a:t>
                      </a:r>
                      <a:endParaRPr lang="en-US" sz="1800" i="0" kern="1200" dirty="0">
                        <a:solidFill>
                          <a:schemeClr val="dk1"/>
                        </a:solidFill>
                        <a:latin typeface="+mn-lt"/>
                        <a:ea typeface="+mn-ea"/>
                        <a:cs typeface="+mn-cs"/>
                      </a:endParaRPr>
                    </a:p>
                  </a:txBody>
                  <a:tcPr marL="68580" marR="68580" marT="0" marB="0" anchor="ctr">
                    <a:lnR w="12700" cap="flat" cmpd="sng" algn="ctr">
                      <a:solidFill>
                        <a:schemeClr val="tx1"/>
                      </a:solidFill>
                      <a:prstDash val="solid"/>
                      <a:round/>
                      <a:headEnd type="none" w="med" len="med"/>
                      <a:tailEnd type="none" w="med" len="med"/>
                    </a:lnR>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8</a:t>
                      </a:r>
                      <a:endParaRPr lang="en-US" sz="1800" i="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1.0</a:t>
                      </a:r>
                      <a:endParaRPr lang="en-US" sz="1800" i="0" kern="1200" dirty="0">
                        <a:solidFill>
                          <a:schemeClr val="dk1"/>
                        </a:solidFill>
                        <a:latin typeface="+mn-lt"/>
                        <a:ea typeface="+mn-ea"/>
                        <a:cs typeface="+mn-cs"/>
                      </a:endParaRPr>
                    </a:p>
                  </a:txBody>
                  <a:tcPr marL="68580" marR="68580" marT="0" marB="0" anchor="ctr">
                    <a:noFill/>
                  </a:tcPr>
                </a:tc>
                <a:extLst>
                  <a:ext uri="{0D108BD9-81ED-4DB2-BD59-A6C34878D82A}">
                    <a16:rowId xmlns:a16="http://schemas.microsoft.com/office/drawing/2014/main" val="2737474260"/>
                  </a:ext>
                </a:extLst>
              </a:tr>
              <a:tr h="274320">
                <a:tc>
                  <a:txBody>
                    <a:bodyPr/>
                    <a:lstStyle/>
                    <a:p>
                      <a:r>
                        <a:rPr lang="en-US" b="1" i="0" dirty="0" smtClean="0"/>
                        <a:t>7</a:t>
                      </a:r>
                      <a:endParaRPr lang="en-US" b="1" i="0" dirty="0"/>
                    </a:p>
                  </a:txBody>
                  <a:tcPr>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10</a:t>
                      </a:r>
                      <a:endParaRPr lang="en-US" sz="1800" i="0" kern="1200" dirty="0">
                        <a:solidFill>
                          <a:schemeClr val="dk1"/>
                        </a:solidFill>
                        <a:latin typeface="+mn-lt"/>
                        <a:ea typeface="+mn-ea"/>
                        <a:cs typeface="+mn-cs"/>
                      </a:endParaRPr>
                    </a:p>
                  </a:txBody>
                  <a:tcPr marL="68580" marR="68580" marT="0" marB="0" anchor="ctr">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7.9</a:t>
                      </a:r>
                      <a:endParaRPr lang="en-US" sz="1800" i="0" kern="1200" dirty="0">
                        <a:solidFill>
                          <a:schemeClr val="dk1"/>
                        </a:solidFill>
                        <a:latin typeface="+mn-lt"/>
                        <a:ea typeface="+mn-ea"/>
                        <a:cs typeface="+mn-cs"/>
                      </a:endParaRPr>
                    </a:p>
                  </a:txBody>
                  <a:tcPr marL="68580" marR="68580" marT="0" marB="0" anchor="ctr">
                    <a:lnR w="12700" cap="flat" cmpd="sng" algn="ctr">
                      <a:solidFill>
                        <a:schemeClr val="tx1"/>
                      </a:solidFill>
                      <a:prstDash val="solid"/>
                      <a:round/>
                      <a:headEnd type="none" w="med" len="med"/>
                      <a:tailEnd type="none" w="med" len="med"/>
                    </a:lnR>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18</a:t>
                      </a:r>
                      <a:endParaRPr lang="en-US" sz="1800" i="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14.8</a:t>
                      </a:r>
                      <a:endParaRPr lang="en-US" sz="1800" i="0" kern="1200" dirty="0">
                        <a:solidFill>
                          <a:schemeClr val="dk1"/>
                        </a:solidFill>
                        <a:latin typeface="+mn-lt"/>
                        <a:ea typeface="+mn-ea"/>
                        <a:cs typeface="+mn-cs"/>
                      </a:endParaRPr>
                    </a:p>
                  </a:txBody>
                  <a:tcPr marL="68580" marR="68580" marT="0" marB="0" anchor="ctr">
                    <a:lnR w="12700" cap="flat" cmpd="sng" algn="ctr">
                      <a:solidFill>
                        <a:schemeClr val="tx1"/>
                      </a:solidFill>
                      <a:prstDash val="solid"/>
                      <a:round/>
                      <a:headEnd type="none" w="med" len="med"/>
                      <a:tailEnd type="none" w="med" len="med"/>
                    </a:lnR>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18</a:t>
                      </a:r>
                      <a:endParaRPr lang="en-US" sz="1800" i="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10.2</a:t>
                      </a:r>
                      <a:endParaRPr lang="en-US" sz="1800" i="0" kern="1200" dirty="0">
                        <a:solidFill>
                          <a:schemeClr val="dk1"/>
                        </a:solidFill>
                        <a:latin typeface="+mn-lt"/>
                        <a:ea typeface="+mn-ea"/>
                        <a:cs typeface="+mn-cs"/>
                      </a:endParaRPr>
                    </a:p>
                  </a:txBody>
                  <a:tcPr marL="68580" marR="68580" marT="0" marB="0" anchor="ctr">
                    <a:lnR w="12700" cap="flat" cmpd="sng" algn="ctr">
                      <a:solidFill>
                        <a:schemeClr val="tx1"/>
                      </a:solidFill>
                      <a:prstDash val="solid"/>
                      <a:round/>
                      <a:headEnd type="none" w="med" len="med"/>
                      <a:tailEnd type="none" w="med" len="med"/>
                    </a:lnR>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14</a:t>
                      </a:r>
                      <a:endParaRPr lang="en-US" sz="1800" i="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8.0</a:t>
                      </a:r>
                      <a:endParaRPr lang="en-US" sz="1800" i="0" kern="1200" dirty="0">
                        <a:solidFill>
                          <a:schemeClr val="dk1"/>
                        </a:solidFill>
                        <a:latin typeface="+mn-lt"/>
                        <a:ea typeface="+mn-ea"/>
                        <a:cs typeface="+mn-cs"/>
                      </a:endParaRPr>
                    </a:p>
                  </a:txBody>
                  <a:tcPr marL="68580" marR="68580" marT="0" marB="0" anchor="ctr">
                    <a:lnR w="12700" cap="flat" cmpd="sng" algn="ctr">
                      <a:solidFill>
                        <a:schemeClr val="tx1"/>
                      </a:solidFill>
                      <a:prstDash val="solid"/>
                      <a:round/>
                      <a:headEnd type="none" w="med" len="med"/>
                      <a:tailEnd type="none" w="med" len="med"/>
                    </a:lnR>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10</a:t>
                      </a:r>
                      <a:endParaRPr lang="en-US" sz="1800" i="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5.6</a:t>
                      </a:r>
                      <a:endParaRPr lang="en-US" sz="1800" i="0" kern="1200" dirty="0">
                        <a:solidFill>
                          <a:schemeClr val="dk1"/>
                        </a:solidFill>
                        <a:latin typeface="+mn-lt"/>
                        <a:ea typeface="+mn-ea"/>
                        <a:cs typeface="+mn-cs"/>
                      </a:endParaRPr>
                    </a:p>
                  </a:txBody>
                  <a:tcPr marL="68580" marR="68580" marT="0" marB="0" anchor="ctr">
                    <a:lnR w="12700" cap="flat" cmpd="sng" algn="ctr">
                      <a:solidFill>
                        <a:schemeClr val="tx1"/>
                      </a:solidFill>
                      <a:prstDash val="solid"/>
                      <a:round/>
                      <a:headEnd type="none" w="med" len="med"/>
                      <a:tailEnd type="none" w="med" len="med"/>
                    </a:lnR>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70</a:t>
                      </a:r>
                      <a:endParaRPr lang="en-US" sz="1800" i="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9.0</a:t>
                      </a:r>
                      <a:endParaRPr lang="en-US" sz="1800" i="0" kern="1200" dirty="0">
                        <a:solidFill>
                          <a:schemeClr val="dk1"/>
                        </a:solidFill>
                        <a:latin typeface="+mn-lt"/>
                        <a:ea typeface="+mn-ea"/>
                        <a:cs typeface="+mn-cs"/>
                      </a:endParaRPr>
                    </a:p>
                  </a:txBody>
                  <a:tcPr marL="68580" marR="68580" marT="0" marB="0" anchor="ctr">
                    <a:noFill/>
                  </a:tcPr>
                </a:tc>
                <a:extLst>
                  <a:ext uri="{0D108BD9-81ED-4DB2-BD59-A6C34878D82A}">
                    <a16:rowId xmlns:a16="http://schemas.microsoft.com/office/drawing/2014/main" val="3988716390"/>
                  </a:ext>
                </a:extLst>
              </a:tr>
              <a:tr h="274320">
                <a:tc>
                  <a:txBody>
                    <a:bodyPr/>
                    <a:lstStyle/>
                    <a:p>
                      <a:r>
                        <a:rPr lang="en-US" b="1" i="0" dirty="0" smtClean="0"/>
                        <a:t>8</a:t>
                      </a:r>
                      <a:endParaRPr lang="en-US" b="1" i="0" dirty="0"/>
                    </a:p>
                  </a:txBody>
                  <a:tcPr>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6</a:t>
                      </a:r>
                      <a:endParaRPr lang="en-US" sz="1800" i="0" kern="1200" dirty="0">
                        <a:solidFill>
                          <a:schemeClr val="dk1"/>
                        </a:solidFill>
                        <a:latin typeface="+mn-lt"/>
                        <a:ea typeface="+mn-ea"/>
                        <a:cs typeface="+mn-cs"/>
                      </a:endParaRPr>
                    </a:p>
                  </a:txBody>
                  <a:tcPr marL="68580" marR="68580" marT="0" marB="0" anchor="ctr">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4.8</a:t>
                      </a:r>
                      <a:endParaRPr lang="en-US" sz="1800" i="0" kern="1200" dirty="0">
                        <a:solidFill>
                          <a:schemeClr val="dk1"/>
                        </a:solidFill>
                        <a:latin typeface="+mn-lt"/>
                        <a:ea typeface="+mn-ea"/>
                        <a:cs typeface="+mn-cs"/>
                      </a:endParaRPr>
                    </a:p>
                  </a:txBody>
                  <a:tcPr marL="68580" marR="68580" marT="0" marB="0" anchor="ctr">
                    <a:lnR w="12700" cap="flat" cmpd="sng" algn="ctr">
                      <a:solidFill>
                        <a:schemeClr val="tx1"/>
                      </a:solidFill>
                      <a:prstDash val="solid"/>
                      <a:round/>
                      <a:headEnd type="none" w="med" len="med"/>
                      <a:tailEnd type="none" w="med" len="med"/>
                    </a:lnR>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0</a:t>
                      </a:r>
                      <a:endParaRPr lang="en-US" sz="1800" i="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0.0</a:t>
                      </a:r>
                      <a:endParaRPr lang="en-US" sz="1800" i="0" kern="1200" dirty="0">
                        <a:solidFill>
                          <a:schemeClr val="dk1"/>
                        </a:solidFill>
                        <a:latin typeface="+mn-lt"/>
                        <a:ea typeface="+mn-ea"/>
                        <a:cs typeface="+mn-cs"/>
                      </a:endParaRPr>
                    </a:p>
                  </a:txBody>
                  <a:tcPr marL="68580" marR="68580" marT="0" marB="0" anchor="ctr">
                    <a:lnR w="12700" cap="flat" cmpd="sng" algn="ctr">
                      <a:solidFill>
                        <a:schemeClr val="tx1"/>
                      </a:solidFill>
                      <a:prstDash val="solid"/>
                      <a:round/>
                      <a:headEnd type="none" w="med" len="med"/>
                      <a:tailEnd type="none" w="med" len="med"/>
                    </a:lnR>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12</a:t>
                      </a:r>
                      <a:endParaRPr lang="en-US" sz="1800" i="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6.8</a:t>
                      </a:r>
                      <a:endParaRPr lang="en-US" sz="1800" i="0" kern="1200" dirty="0">
                        <a:solidFill>
                          <a:schemeClr val="dk1"/>
                        </a:solidFill>
                        <a:latin typeface="+mn-lt"/>
                        <a:ea typeface="+mn-ea"/>
                        <a:cs typeface="+mn-cs"/>
                      </a:endParaRPr>
                    </a:p>
                  </a:txBody>
                  <a:tcPr marL="68580" marR="68580" marT="0" marB="0" anchor="ctr">
                    <a:lnR w="12700" cap="flat" cmpd="sng" algn="ctr">
                      <a:solidFill>
                        <a:schemeClr val="tx1"/>
                      </a:solidFill>
                      <a:prstDash val="solid"/>
                      <a:round/>
                      <a:headEnd type="none" w="med" len="med"/>
                      <a:tailEnd type="none" w="med" len="med"/>
                    </a:lnR>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8</a:t>
                      </a:r>
                      <a:endParaRPr lang="en-US" sz="1800" i="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4.5</a:t>
                      </a:r>
                      <a:endParaRPr lang="en-US" sz="1800" i="0" kern="1200" dirty="0">
                        <a:solidFill>
                          <a:schemeClr val="dk1"/>
                        </a:solidFill>
                        <a:latin typeface="+mn-lt"/>
                        <a:ea typeface="+mn-ea"/>
                        <a:cs typeface="+mn-cs"/>
                      </a:endParaRPr>
                    </a:p>
                  </a:txBody>
                  <a:tcPr marL="68580" marR="68580" marT="0" marB="0" anchor="ctr">
                    <a:lnR w="12700" cap="flat" cmpd="sng" algn="ctr">
                      <a:solidFill>
                        <a:schemeClr val="tx1"/>
                      </a:solidFill>
                      <a:prstDash val="solid"/>
                      <a:round/>
                      <a:headEnd type="none" w="med" len="med"/>
                      <a:tailEnd type="none" w="med" len="med"/>
                    </a:lnR>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6</a:t>
                      </a:r>
                      <a:endParaRPr lang="en-US" sz="1800" i="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3.4</a:t>
                      </a:r>
                      <a:endParaRPr lang="en-US" sz="1800" i="0" kern="1200" dirty="0">
                        <a:solidFill>
                          <a:schemeClr val="dk1"/>
                        </a:solidFill>
                        <a:latin typeface="+mn-lt"/>
                        <a:ea typeface="+mn-ea"/>
                        <a:cs typeface="+mn-cs"/>
                      </a:endParaRPr>
                    </a:p>
                  </a:txBody>
                  <a:tcPr marL="68580" marR="68580" marT="0" marB="0" anchor="ctr">
                    <a:lnR w="12700" cap="flat" cmpd="sng" algn="ctr">
                      <a:solidFill>
                        <a:schemeClr val="tx1"/>
                      </a:solidFill>
                      <a:prstDash val="solid"/>
                      <a:round/>
                      <a:headEnd type="none" w="med" len="med"/>
                      <a:tailEnd type="none" w="med" len="med"/>
                    </a:lnR>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32</a:t>
                      </a:r>
                      <a:endParaRPr lang="en-US" sz="1800" i="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4.1</a:t>
                      </a:r>
                      <a:endParaRPr lang="en-US" sz="1800" i="0" kern="1200" dirty="0">
                        <a:solidFill>
                          <a:schemeClr val="dk1"/>
                        </a:solidFill>
                        <a:latin typeface="+mn-lt"/>
                        <a:ea typeface="+mn-ea"/>
                        <a:cs typeface="+mn-cs"/>
                      </a:endParaRPr>
                    </a:p>
                  </a:txBody>
                  <a:tcPr marL="68580" marR="68580" marT="0" marB="0" anchor="ctr">
                    <a:noFill/>
                  </a:tcPr>
                </a:tc>
                <a:extLst>
                  <a:ext uri="{0D108BD9-81ED-4DB2-BD59-A6C34878D82A}">
                    <a16:rowId xmlns:a16="http://schemas.microsoft.com/office/drawing/2014/main" val="1698201322"/>
                  </a:ext>
                </a:extLst>
              </a:tr>
              <a:tr h="274320">
                <a:tc>
                  <a:txBody>
                    <a:bodyPr/>
                    <a:lstStyle/>
                    <a:p>
                      <a:r>
                        <a:rPr lang="en-US" b="1" i="0" dirty="0" smtClean="0"/>
                        <a:t>9</a:t>
                      </a:r>
                      <a:endParaRPr lang="en-US" b="1" i="0" dirty="0"/>
                    </a:p>
                  </a:txBody>
                  <a:tcPr>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20</a:t>
                      </a:r>
                      <a:endParaRPr lang="en-US" sz="1800" i="0" kern="1200" dirty="0">
                        <a:solidFill>
                          <a:schemeClr val="dk1"/>
                        </a:solidFill>
                        <a:latin typeface="+mn-lt"/>
                        <a:ea typeface="+mn-ea"/>
                        <a:cs typeface="+mn-cs"/>
                      </a:endParaRPr>
                    </a:p>
                  </a:txBody>
                  <a:tcPr marL="68580" marR="68580" marT="0" marB="0" anchor="ctr">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15.9</a:t>
                      </a:r>
                      <a:endParaRPr lang="en-US" sz="1800" i="0" kern="1200" dirty="0">
                        <a:solidFill>
                          <a:schemeClr val="dk1"/>
                        </a:solidFill>
                        <a:latin typeface="+mn-lt"/>
                        <a:ea typeface="+mn-ea"/>
                        <a:cs typeface="+mn-cs"/>
                      </a:endParaRPr>
                    </a:p>
                  </a:txBody>
                  <a:tcPr marL="68580" marR="68580" marT="0" marB="0" anchor="ctr">
                    <a:lnR w="12700" cap="flat" cmpd="sng" algn="ctr">
                      <a:solidFill>
                        <a:schemeClr val="tx1"/>
                      </a:solidFill>
                      <a:prstDash val="solid"/>
                      <a:round/>
                      <a:headEnd type="none" w="med" len="med"/>
                      <a:tailEnd type="none" w="med" len="med"/>
                    </a:lnR>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14</a:t>
                      </a:r>
                      <a:endParaRPr lang="en-US" sz="1800" i="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11.5</a:t>
                      </a:r>
                      <a:endParaRPr lang="en-US" sz="1800" i="0" kern="1200" dirty="0">
                        <a:solidFill>
                          <a:schemeClr val="dk1"/>
                        </a:solidFill>
                        <a:latin typeface="+mn-lt"/>
                        <a:ea typeface="+mn-ea"/>
                        <a:cs typeface="+mn-cs"/>
                      </a:endParaRPr>
                    </a:p>
                  </a:txBody>
                  <a:tcPr marL="68580" marR="68580" marT="0" marB="0" anchor="ctr">
                    <a:lnR w="12700" cap="flat" cmpd="sng" algn="ctr">
                      <a:solidFill>
                        <a:schemeClr val="tx1"/>
                      </a:solidFill>
                      <a:prstDash val="solid"/>
                      <a:round/>
                      <a:headEnd type="none" w="med" len="med"/>
                      <a:tailEnd type="none" w="med" len="med"/>
                    </a:lnR>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18</a:t>
                      </a:r>
                      <a:endParaRPr lang="en-US" sz="1800" i="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10.2</a:t>
                      </a:r>
                      <a:endParaRPr lang="en-US" sz="1800" i="0" kern="1200" dirty="0">
                        <a:solidFill>
                          <a:schemeClr val="dk1"/>
                        </a:solidFill>
                        <a:latin typeface="+mn-lt"/>
                        <a:ea typeface="+mn-ea"/>
                        <a:cs typeface="+mn-cs"/>
                      </a:endParaRPr>
                    </a:p>
                  </a:txBody>
                  <a:tcPr marL="68580" marR="68580" marT="0" marB="0" anchor="ctr">
                    <a:lnR w="12700" cap="flat" cmpd="sng" algn="ctr">
                      <a:solidFill>
                        <a:schemeClr val="tx1"/>
                      </a:solidFill>
                      <a:prstDash val="solid"/>
                      <a:round/>
                      <a:headEnd type="none" w="med" len="med"/>
                      <a:tailEnd type="none" w="med" len="med"/>
                    </a:lnR>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20</a:t>
                      </a:r>
                      <a:endParaRPr lang="en-US" sz="1800" i="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11.4</a:t>
                      </a:r>
                      <a:endParaRPr lang="en-US" sz="1800" i="0" kern="1200" dirty="0">
                        <a:solidFill>
                          <a:schemeClr val="dk1"/>
                        </a:solidFill>
                        <a:latin typeface="+mn-lt"/>
                        <a:ea typeface="+mn-ea"/>
                        <a:cs typeface="+mn-cs"/>
                      </a:endParaRPr>
                    </a:p>
                  </a:txBody>
                  <a:tcPr marL="68580" marR="68580" marT="0" marB="0" anchor="ctr">
                    <a:lnR w="12700" cap="flat" cmpd="sng" algn="ctr">
                      <a:solidFill>
                        <a:schemeClr val="tx1"/>
                      </a:solidFill>
                      <a:prstDash val="solid"/>
                      <a:round/>
                      <a:headEnd type="none" w="med" len="med"/>
                      <a:tailEnd type="none" w="med" len="med"/>
                    </a:lnR>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24</a:t>
                      </a:r>
                      <a:endParaRPr lang="en-US" sz="1800" i="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13.5</a:t>
                      </a:r>
                      <a:endParaRPr lang="en-US" sz="1800" i="0" kern="1200" dirty="0">
                        <a:solidFill>
                          <a:schemeClr val="dk1"/>
                        </a:solidFill>
                        <a:latin typeface="+mn-lt"/>
                        <a:ea typeface="+mn-ea"/>
                        <a:cs typeface="+mn-cs"/>
                      </a:endParaRPr>
                    </a:p>
                  </a:txBody>
                  <a:tcPr marL="68580" marR="68580" marT="0" marB="0" anchor="ctr">
                    <a:lnR w="12700" cap="flat" cmpd="sng" algn="ctr">
                      <a:solidFill>
                        <a:schemeClr val="tx1"/>
                      </a:solidFill>
                      <a:prstDash val="solid"/>
                      <a:round/>
                      <a:headEnd type="none" w="med" len="med"/>
                      <a:tailEnd type="none" w="med" len="med"/>
                    </a:lnR>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96</a:t>
                      </a:r>
                      <a:endParaRPr lang="en-US" sz="1800" i="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12.3</a:t>
                      </a:r>
                      <a:endParaRPr lang="en-US" sz="1800" i="0" kern="1200" dirty="0">
                        <a:solidFill>
                          <a:schemeClr val="dk1"/>
                        </a:solidFill>
                        <a:latin typeface="+mn-lt"/>
                        <a:ea typeface="+mn-ea"/>
                        <a:cs typeface="+mn-cs"/>
                      </a:endParaRPr>
                    </a:p>
                  </a:txBody>
                  <a:tcPr marL="68580" marR="68580" marT="0" marB="0" anchor="ctr">
                    <a:noFill/>
                  </a:tcPr>
                </a:tc>
                <a:extLst>
                  <a:ext uri="{0D108BD9-81ED-4DB2-BD59-A6C34878D82A}">
                    <a16:rowId xmlns:a16="http://schemas.microsoft.com/office/drawing/2014/main" val="1666583772"/>
                  </a:ext>
                </a:extLst>
              </a:tr>
              <a:tr h="274320">
                <a:tc>
                  <a:txBody>
                    <a:bodyPr/>
                    <a:lstStyle/>
                    <a:p>
                      <a:r>
                        <a:rPr lang="en-US" b="1" i="0" dirty="0" smtClean="0"/>
                        <a:t>10</a:t>
                      </a:r>
                      <a:endParaRPr lang="en-US" b="1" i="0" dirty="0"/>
                    </a:p>
                  </a:txBody>
                  <a:tcPr>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12</a:t>
                      </a:r>
                      <a:endParaRPr lang="en-US" sz="1800" i="0" kern="1200" dirty="0">
                        <a:solidFill>
                          <a:schemeClr val="dk1"/>
                        </a:solidFill>
                        <a:latin typeface="+mn-lt"/>
                        <a:ea typeface="+mn-ea"/>
                        <a:cs typeface="+mn-cs"/>
                      </a:endParaRPr>
                    </a:p>
                  </a:txBody>
                  <a:tcPr marL="68580" marR="68580" marT="0" marB="0" anchor="ctr">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9.5</a:t>
                      </a:r>
                      <a:endParaRPr lang="en-US" sz="1800" i="0" kern="1200" dirty="0">
                        <a:solidFill>
                          <a:schemeClr val="dk1"/>
                        </a:solidFill>
                        <a:latin typeface="+mn-lt"/>
                        <a:ea typeface="+mn-ea"/>
                        <a:cs typeface="+mn-cs"/>
                      </a:endParaRPr>
                    </a:p>
                  </a:txBody>
                  <a:tcPr marL="68580" marR="68580" marT="0" marB="0" anchor="ctr">
                    <a:lnR w="12700" cap="flat" cmpd="sng" algn="ctr">
                      <a:solidFill>
                        <a:schemeClr val="tx1"/>
                      </a:solidFill>
                      <a:prstDash val="solid"/>
                      <a:round/>
                      <a:headEnd type="none" w="med" len="med"/>
                      <a:tailEnd type="none" w="med" len="med"/>
                    </a:lnR>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10</a:t>
                      </a:r>
                      <a:endParaRPr lang="en-US" sz="1800" i="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8.2</a:t>
                      </a:r>
                      <a:endParaRPr lang="en-US" sz="1800" i="0" kern="1200" dirty="0">
                        <a:solidFill>
                          <a:schemeClr val="dk1"/>
                        </a:solidFill>
                        <a:latin typeface="+mn-lt"/>
                        <a:ea typeface="+mn-ea"/>
                        <a:cs typeface="+mn-cs"/>
                      </a:endParaRPr>
                    </a:p>
                  </a:txBody>
                  <a:tcPr marL="68580" marR="68580" marT="0" marB="0" anchor="ctr">
                    <a:lnR w="12700" cap="flat" cmpd="sng" algn="ctr">
                      <a:solidFill>
                        <a:schemeClr val="tx1"/>
                      </a:solidFill>
                      <a:prstDash val="solid"/>
                      <a:round/>
                      <a:headEnd type="none" w="med" len="med"/>
                      <a:tailEnd type="none" w="med" len="med"/>
                    </a:lnR>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16</a:t>
                      </a:r>
                      <a:endParaRPr lang="en-US" sz="1800" i="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9.1</a:t>
                      </a:r>
                      <a:endParaRPr lang="en-US" sz="1800" i="0" kern="1200" dirty="0">
                        <a:solidFill>
                          <a:schemeClr val="dk1"/>
                        </a:solidFill>
                        <a:latin typeface="+mn-lt"/>
                        <a:ea typeface="+mn-ea"/>
                        <a:cs typeface="+mn-cs"/>
                      </a:endParaRPr>
                    </a:p>
                  </a:txBody>
                  <a:tcPr marL="68580" marR="68580" marT="0" marB="0" anchor="ctr">
                    <a:lnR w="12700" cap="flat" cmpd="sng" algn="ctr">
                      <a:solidFill>
                        <a:schemeClr val="tx1"/>
                      </a:solidFill>
                      <a:prstDash val="solid"/>
                      <a:round/>
                      <a:headEnd type="none" w="med" len="med"/>
                      <a:tailEnd type="none" w="med" len="med"/>
                    </a:lnR>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24</a:t>
                      </a:r>
                      <a:endParaRPr lang="en-US" sz="1800" i="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13.6</a:t>
                      </a:r>
                      <a:endParaRPr lang="en-US" sz="1800" i="0" kern="1200" dirty="0">
                        <a:solidFill>
                          <a:schemeClr val="dk1"/>
                        </a:solidFill>
                        <a:latin typeface="+mn-lt"/>
                        <a:ea typeface="+mn-ea"/>
                        <a:cs typeface="+mn-cs"/>
                      </a:endParaRPr>
                    </a:p>
                  </a:txBody>
                  <a:tcPr marL="68580" marR="68580" marT="0" marB="0" anchor="ctr">
                    <a:lnR w="12700" cap="flat" cmpd="sng" algn="ctr">
                      <a:solidFill>
                        <a:schemeClr val="tx1"/>
                      </a:solidFill>
                      <a:prstDash val="solid"/>
                      <a:round/>
                      <a:headEnd type="none" w="med" len="med"/>
                      <a:tailEnd type="none" w="med" len="med"/>
                    </a:lnR>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26</a:t>
                      </a:r>
                      <a:endParaRPr lang="en-US" sz="1800" i="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14.6</a:t>
                      </a:r>
                      <a:endParaRPr lang="en-US" sz="1800" i="0" kern="1200" dirty="0">
                        <a:solidFill>
                          <a:schemeClr val="dk1"/>
                        </a:solidFill>
                        <a:latin typeface="+mn-lt"/>
                        <a:ea typeface="+mn-ea"/>
                        <a:cs typeface="+mn-cs"/>
                      </a:endParaRPr>
                    </a:p>
                  </a:txBody>
                  <a:tcPr marL="68580" marR="68580" marT="0" marB="0" anchor="ctr">
                    <a:lnR w="12700" cap="flat" cmpd="sng" algn="ctr">
                      <a:solidFill>
                        <a:schemeClr val="tx1"/>
                      </a:solidFill>
                      <a:prstDash val="solid"/>
                      <a:round/>
                      <a:headEnd type="none" w="med" len="med"/>
                      <a:tailEnd type="none" w="med" len="med"/>
                    </a:lnR>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88</a:t>
                      </a:r>
                      <a:endParaRPr lang="en-US" sz="1800" i="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11.3</a:t>
                      </a:r>
                      <a:endParaRPr lang="en-US" sz="1800" i="0" kern="1200" dirty="0">
                        <a:solidFill>
                          <a:schemeClr val="dk1"/>
                        </a:solidFill>
                        <a:latin typeface="+mn-lt"/>
                        <a:ea typeface="+mn-ea"/>
                        <a:cs typeface="+mn-cs"/>
                      </a:endParaRPr>
                    </a:p>
                  </a:txBody>
                  <a:tcPr marL="68580" marR="68580" marT="0" marB="0" anchor="ctr">
                    <a:noFill/>
                  </a:tcPr>
                </a:tc>
                <a:extLst>
                  <a:ext uri="{0D108BD9-81ED-4DB2-BD59-A6C34878D82A}">
                    <a16:rowId xmlns:a16="http://schemas.microsoft.com/office/drawing/2014/main" val="3885397485"/>
                  </a:ext>
                </a:extLst>
              </a:tr>
              <a:tr h="274320">
                <a:tc>
                  <a:txBody>
                    <a:bodyPr/>
                    <a:lstStyle/>
                    <a:p>
                      <a:r>
                        <a:rPr lang="en-US" b="1" i="0" dirty="0" smtClean="0"/>
                        <a:t>11</a:t>
                      </a:r>
                      <a:endParaRPr lang="en-US" b="1" i="0" dirty="0"/>
                    </a:p>
                  </a:txBody>
                  <a:tcPr>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8</a:t>
                      </a:r>
                      <a:endParaRPr lang="en-US" sz="1800" i="0" kern="1200" dirty="0">
                        <a:solidFill>
                          <a:schemeClr val="dk1"/>
                        </a:solidFill>
                        <a:latin typeface="+mn-lt"/>
                        <a:ea typeface="+mn-ea"/>
                        <a:cs typeface="+mn-cs"/>
                      </a:endParaRPr>
                    </a:p>
                  </a:txBody>
                  <a:tcPr marL="68580" marR="68580" marT="0" marB="0" anchor="ctr">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6.3</a:t>
                      </a:r>
                      <a:endParaRPr lang="en-US" sz="1800" i="0" kern="1200" dirty="0">
                        <a:solidFill>
                          <a:schemeClr val="dk1"/>
                        </a:solidFill>
                        <a:latin typeface="+mn-lt"/>
                        <a:ea typeface="+mn-ea"/>
                        <a:cs typeface="+mn-cs"/>
                      </a:endParaRPr>
                    </a:p>
                  </a:txBody>
                  <a:tcPr marL="68580" marR="68580" marT="0" marB="0" anchor="ctr">
                    <a:lnR w="12700" cap="flat" cmpd="sng" algn="ctr">
                      <a:solidFill>
                        <a:schemeClr val="tx1"/>
                      </a:solidFill>
                      <a:prstDash val="solid"/>
                      <a:round/>
                      <a:headEnd type="none" w="med" len="med"/>
                      <a:tailEnd type="none" w="med" len="med"/>
                    </a:lnR>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8</a:t>
                      </a:r>
                      <a:endParaRPr lang="en-US" sz="1800" i="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6.6</a:t>
                      </a:r>
                      <a:endParaRPr lang="en-US" sz="1800" i="0" kern="1200" dirty="0">
                        <a:solidFill>
                          <a:schemeClr val="dk1"/>
                        </a:solidFill>
                        <a:latin typeface="+mn-lt"/>
                        <a:ea typeface="+mn-ea"/>
                        <a:cs typeface="+mn-cs"/>
                      </a:endParaRPr>
                    </a:p>
                  </a:txBody>
                  <a:tcPr marL="68580" marR="68580" marT="0" marB="0" anchor="ctr">
                    <a:lnR w="12700" cap="flat" cmpd="sng" algn="ctr">
                      <a:solidFill>
                        <a:schemeClr val="tx1"/>
                      </a:solidFill>
                      <a:prstDash val="solid"/>
                      <a:round/>
                      <a:headEnd type="none" w="med" len="med"/>
                      <a:tailEnd type="none" w="med" len="med"/>
                    </a:lnR>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17</a:t>
                      </a:r>
                      <a:endParaRPr lang="en-US" sz="1800" i="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9.7</a:t>
                      </a:r>
                      <a:endParaRPr lang="en-US" sz="1800" i="0" kern="1200" dirty="0">
                        <a:solidFill>
                          <a:schemeClr val="dk1"/>
                        </a:solidFill>
                        <a:latin typeface="+mn-lt"/>
                        <a:ea typeface="+mn-ea"/>
                        <a:cs typeface="+mn-cs"/>
                      </a:endParaRPr>
                    </a:p>
                  </a:txBody>
                  <a:tcPr marL="68580" marR="68580" marT="0" marB="0" anchor="ctr">
                    <a:lnR w="12700" cap="flat" cmpd="sng" algn="ctr">
                      <a:solidFill>
                        <a:schemeClr val="tx1"/>
                      </a:solidFill>
                      <a:prstDash val="solid"/>
                      <a:round/>
                      <a:headEnd type="none" w="med" len="med"/>
                      <a:tailEnd type="none" w="med" len="med"/>
                    </a:lnR>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14</a:t>
                      </a:r>
                      <a:endParaRPr lang="en-US" sz="1800" i="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8.0</a:t>
                      </a:r>
                      <a:endParaRPr lang="en-US" sz="1800" i="0" kern="1200" dirty="0">
                        <a:solidFill>
                          <a:schemeClr val="dk1"/>
                        </a:solidFill>
                        <a:latin typeface="+mn-lt"/>
                        <a:ea typeface="+mn-ea"/>
                        <a:cs typeface="+mn-cs"/>
                      </a:endParaRPr>
                    </a:p>
                  </a:txBody>
                  <a:tcPr marL="68580" marR="68580" marT="0" marB="0" anchor="ctr">
                    <a:lnR w="12700" cap="flat" cmpd="sng" algn="ctr">
                      <a:solidFill>
                        <a:schemeClr val="tx1"/>
                      </a:solidFill>
                      <a:prstDash val="solid"/>
                      <a:round/>
                      <a:headEnd type="none" w="med" len="med"/>
                      <a:tailEnd type="none" w="med" len="med"/>
                    </a:lnR>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20</a:t>
                      </a:r>
                      <a:endParaRPr lang="en-US" sz="1800" i="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11.2</a:t>
                      </a:r>
                      <a:endParaRPr lang="en-US" sz="1800" i="0" kern="1200" dirty="0">
                        <a:solidFill>
                          <a:schemeClr val="dk1"/>
                        </a:solidFill>
                        <a:latin typeface="+mn-lt"/>
                        <a:ea typeface="+mn-ea"/>
                        <a:cs typeface="+mn-cs"/>
                      </a:endParaRPr>
                    </a:p>
                  </a:txBody>
                  <a:tcPr marL="68580" marR="68580" marT="0" marB="0" anchor="ctr">
                    <a:lnR w="12700" cap="flat" cmpd="sng" algn="ctr">
                      <a:solidFill>
                        <a:schemeClr val="tx1"/>
                      </a:solidFill>
                      <a:prstDash val="solid"/>
                      <a:round/>
                      <a:headEnd type="none" w="med" len="med"/>
                      <a:tailEnd type="none" w="med" len="med"/>
                    </a:lnR>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67</a:t>
                      </a:r>
                      <a:endParaRPr lang="en-US" sz="1800" i="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noFill/>
                  </a:tcPr>
                </a:tc>
                <a:tc>
                  <a:txBody>
                    <a:bodyPr/>
                    <a:lstStyle/>
                    <a:p>
                      <a:pPr marL="0" marR="0" algn="r" defTabSz="914400" rtl="0" eaLnBrk="1" latinLnBrk="0" hangingPunct="1">
                        <a:spcBef>
                          <a:spcPts val="0"/>
                        </a:spcBef>
                        <a:spcAft>
                          <a:spcPts val="300"/>
                        </a:spcAft>
                        <a:tabLst>
                          <a:tab pos="628650" algn="l"/>
                        </a:tabLst>
                      </a:pPr>
                      <a:r>
                        <a:rPr lang="en-US" sz="1800" i="0" kern="1200" dirty="0" smtClean="0">
                          <a:solidFill>
                            <a:schemeClr val="dk1"/>
                          </a:solidFill>
                          <a:latin typeface="+mn-lt"/>
                          <a:ea typeface="+mn-ea"/>
                          <a:cs typeface="+mn-cs"/>
                        </a:rPr>
                        <a:t>8.6</a:t>
                      </a:r>
                      <a:endParaRPr lang="en-US" sz="1800" i="0" kern="1200" dirty="0">
                        <a:solidFill>
                          <a:schemeClr val="dk1"/>
                        </a:solidFill>
                        <a:latin typeface="+mn-lt"/>
                        <a:ea typeface="+mn-ea"/>
                        <a:cs typeface="+mn-cs"/>
                      </a:endParaRPr>
                    </a:p>
                  </a:txBody>
                  <a:tcPr marL="68580" marR="68580" marT="0" marB="0" anchor="ctr">
                    <a:noFill/>
                  </a:tcPr>
                </a:tc>
                <a:extLst>
                  <a:ext uri="{0D108BD9-81ED-4DB2-BD59-A6C34878D82A}">
                    <a16:rowId xmlns:a16="http://schemas.microsoft.com/office/drawing/2014/main" val="2025066083"/>
                  </a:ext>
                </a:extLst>
              </a:tr>
              <a:tr h="274320">
                <a:tc>
                  <a:txBody>
                    <a:bodyPr/>
                    <a:lstStyle/>
                    <a:p>
                      <a:r>
                        <a:rPr lang="en-US" b="1" i="1" dirty="0" smtClean="0"/>
                        <a:t>Total</a:t>
                      </a:r>
                      <a:endParaRPr lang="en-US" b="1" i="1" dirty="0"/>
                    </a:p>
                  </a:txBody>
                  <a:tcPr>
                    <a:noFill/>
                  </a:tcPr>
                </a:tc>
                <a:tc>
                  <a:txBody>
                    <a:bodyPr/>
                    <a:lstStyle/>
                    <a:p>
                      <a:pPr marL="0" marR="0" algn="r" defTabSz="914400" rtl="0" eaLnBrk="1" latinLnBrk="0" hangingPunct="1">
                        <a:spcBef>
                          <a:spcPts val="0"/>
                        </a:spcBef>
                        <a:spcAft>
                          <a:spcPts val="300"/>
                        </a:spcAft>
                        <a:tabLst>
                          <a:tab pos="628650" algn="l"/>
                        </a:tabLst>
                      </a:pPr>
                      <a:r>
                        <a:rPr lang="en-US" sz="1800" i="1" kern="1200" dirty="0" smtClean="0">
                          <a:solidFill>
                            <a:schemeClr val="dk1"/>
                          </a:solidFill>
                          <a:latin typeface="+mn-lt"/>
                          <a:ea typeface="+mn-ea"/>
                          <a:cs typeface="+mn-cs"/>
                        </a:rPr>
                        <a:t>126</a:t>
                      </a:r>
                      <a:endParaRPr lang="en-US" sz="1800" i="1" kern="1200" dirty="0">
                        <a:solidFill>
                          <a:schemeClr val="dk1"/>
                        </a:solidFill>
                        <a:latin typeface="+mn-lt"/>
                        <a:ea typeface="+mn-ea"/>
                        <a:cs typeface="+mn-cs"/>
                      </a:endParaRPr>
                    </a:p>
                  </a:txBody>
                  <a:tcPr marL="68580" marR="68580" marT="0" marB="0" anchor="ctr">
                    <a:noFill/>
                  </a:tcPr>
                </a:tc>
                <a:tc>
                  <a:txBody>
                    <a:bodyPr/>
                    <a:lstStyle/>
                    <a:p>
                      <a:pPr marL="0" marR="0" algn="r" defTabSz="914400" rtl="0" eaLnBrk="1" latinLnBrk="0" hangingPunct="1">
                        <a:spcBef>
                          <a:spcPts val="0"/>
                        </a:spcBef>
                        <a:spcAft>
                          <a:spcPts val="300"/>
                        </a:spcAft>
                        <a:tabLst>
                          <a:tab pos="628650" algn="l"/>
                        </a:tabLst>
                      </a:pPr>
                      <a:r>
                        <a:rPr lang="en-US" sz="1800" i="1" kern="1200" dirty="0" smtClean="0">
                          <a:solidFill>
                            <a:schemeClr val="dk1"/>
                          </a:solidFill>
                          <a:latin typeface="+mn-lt"/>
                          <a:ea typeface="+mn-ea"/>
                          <a:cs typeface="+mn-cs"/>
                        </a:rPr>
                        <a:t>100.0</a:t>
                      </a:r>
                      <a:endParaRPr lang="en-US" sz="1800" i="1" kern="1200" dirty="0">
                        <a:solidFill>
                          <a:schemeClr val="dk1"/>
                        </a:solidFill>
                        <a:latin typeface="+mn-lt"/>
                        <a:ea typeface="+mn-ea"/>
                        <a:cs typeface="+mn-cs"/>
                      </a:endParaRPr>
                    </a:p>
                  </a:txBody>
                  <a:tcPr marL="68580" marR="68580" marT="0" marB="0" anchor="ctr">
                    <a:lnR w="12700" cap="flat" cmpd="sng" algn="ctr">
                      <a:solidFill>
                        <a:schemeClr val="tx1"/>
                      </a:solidFill>
                      <a:prstDash val="solid"/>
                      <a:round/>
                      <a:headEnd type="none" w="med" len="med"/>
                      <a:tailEnd type="none" w="med" len="med"/>
                    </a:lnR>
                    <a:noFill/>
                  </a:tcPr>
                </a:tc>
                <a:tc>
                  <a:txBody>
                    <a:bodyPr/>
                    <a:lstStyle/>
                    <a:p>
                      <a:pPr marL="0" marR="0" algn="r" defTabSz="914400" rtl="0" eaLnBrk="1" latinLnBrk="0" hangingPunct="1">
                        <a:spcBef>
                          <a:spcPts val="0"/>
                        </a:spcBef>
                        <a:spcAft>
                          <a:spcPts val="300"/>
                        </a:spcAft>
                        <a:tabLst>
                          <a:tab pos="628650" algn="l"/>
                        </a:tabLst>
                      </a:pPr>
                      <a:r>
                        <a:rPr lang="en-US" sz="1800" i="1" kern="1200" dirty="0" smtClean="0">
                          <a:solidFill>
                            <a:schemeClr val="dk1"/>
                          </a:solidFill>
                          <a:latin typeface="+mn-lt"/>
                          <a:ea typeface="+mn-ea"/>
                          <a:cs typeface="+mn-cs"/>
                        </a:rPr>
                        <a:t>122</a:t>
                      </a:r>
                      <a:endParaRPr lang="en-US" sz="1800" i="1"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noFill/>
                  </a:tcPr>
                </a:tc>
                <a:tc>
                  <a:txBody>
                    <a:bodyPr/>
                    <a:lstStyle/>
                    <a:p>
                      <a:pPr marL="0" marR="0" algn="r" defTabSz="914400" rtl="0" eaLnBrk="1" latinLnBrk="0" hangingPunct="1">
                        <a:spcBef>
                          <a:spcPts val="0"/>
                        </a:spcBef>
                        <a:spcAft>
                          <a:spcPts val="300"/>
                        </a:spcAft>
                        <a:tabLst>
                          <a:tab pos="628650" algn="l"/>
                        </a:tabLst>
                      </a:pPr>
                      <a:r>
                        <a:rPr lang="en-US" sz="1800" i="1" kern="1200" dirty="0" smtClean="0">
                          <a:solidFill>
                            <a:schemeClr val="dk1"/>
                          </a:solidFill>
                          <a:latin typeface="+mn-lt"/>
                          <a:ea typeface="+mn-ea"/>
                          <a:cs typeface="+mn-cs"/>
                        </a:rPr>
                        <a:t>100.0</a:t>
                      </a:r>
                      <a:endParaRPr lang="en-US" sz="1800" i="1" kern="1200" dirty="0">
                        <a:solidFill>
                          <a:schemeClr val="dk1"/>
                        </a:solidFill>
                        <a:latin typeface="+mn-lt"/>
                        <a:ea typeface="+mn-ea"/>
                        <a:cs typeface="+mn-cs"/>
                      </a:endParaRPr>
                    </a:p>
                  </a:txBody>
                  <a:tcPr marL="68580" marR="68580" marT="0" marB="0" anchor="ctr">
                    <a:lnR w="12700" cap="flat" cmpd="sng" algn="ctr">
                      <a:solidFill>
                        <a:schemeClr val="tx1"/>
                      </a:solidFill>
                      <a:prstDash val="solid"/>
                      <a:round/>
                      <a:headEnd type="none" w="med" len="med"/>
                      <a:tailEnd type="none" w="med" len="med"/>
                    </a:lnR>
                    <a:noFill/>
                  </a:tcPr>
                </a:tc>
                <a:tc>
                  <a:txBody>
                    <a:bodyPr/>
                    <a:lstStyle/>
                    <a:p>
                      <a:pPr marL="0" marR="0" algn="r" defTabSz="914400" rtl="0" eaLnBrk="1" latinLnBrk="0" hangingPunct="1">
                        <a:spcBef>
                          <a:spcPts val="0"/>
                        </a:spcBef>
                        <a:spcAft>
                          <a:spcPts val="300"/>
                        </a:spcAft>
                        <a:tabLst>
                          <a:tab pos="628650" algn="l"/>
                        </a:tabLst>
                      </a:pPr>
                      <a:r>
                        <a:rPr lang="en-US" sz="1800" i="1" kern="1200" dirty="0" smtClean="0">
                          <a:solidFill>
                            <a:schemeClr val="dk1"/>
                          </a:solidFill>
                          <a:latin typeface="+mn-lt"/>
                          <a:ea typeface="+mn-ea"/>
                          <a:cs typeface="+mn-cs"/>
                        </a:rPr>
                        <a:t>176</a:t>
                      </a:r>
                      <a:endParaRPr lang="en-US" sz="1800" i="1"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noFill/>
                  </a:tcPr>
                </a:tc>
                <a:tc>
                  <a:txBody>
                    <a:bodyPr/>
                    <a:lstStyle/>
                    <a:p>
                      <a:pPr marL="0" marR="0" algn="r" defTabSz="914400" rtl="0" eaLnBrk="1" latinLnBrk="0" hangingPunct="1">
                        <a:spcBef>
                          <a:spcPts val="0"/>
                        </a:spcBef>
                        <a:spcAft>
                          <a:spcPts val="300"/>
                        </a:spcAft>
                        <a:tabLst>
                          <a:tab pos="628650" algn="l"/>
                        </a:tabLst>
                      </a:pPr>
                      <a:r>
                        <a:rPr lang="en-US" sz="1800" i="1" kern="1200" dirty="0" smtClean="0">
                          <a:solidFill>
                            <a:schemeClr val="dk1"/>
                          </a:solidFill>
                          <a:latin typeface="+mn-lt"/>
                          <a:ea typeface="+mn-ea"/>
                          <a:cs typeface="+mn-cs"/>
                        </a:rPr>
                        <a:t>100.0</a:t>
                      </a:r>
                      <a:endParaRPr lang="en-US" sz="1800" i="1" kern="1200" dirty="0">
                        <a:solidFill>
                          <a:schemeClr val="dk1"/>
                        </a:solidFill>
                        <a:latin typeface="+mn-lt"/>
                        <a:ea typeface="+mn-ea"/>
                        <a:cs typeface="+mn-cs"/>
                      </a:endParaRPr>
                    </a:p>
                  </a:txBody>
                  <a:tcPr marL="68580" marR="68580" marT="0" marB="0" anchor="ctr">
                    <a:lnR w="12700" cap="flat" cmpd="sng" algn="ctr">
                      <a:solidFill>
                        <a:schemeClr val="tx1"/>
                      </a:solidFill>
                      <a:prstDash val="solid"/>
                      <a:round/>
                      <a:headEnd type="none" w="med" len="med"/>
                      <a:tailEnd type="none" w="med" len="med"/>
                    </a:lnR>
                    <a:noFill/>
                  </a:tcPr>
                </a:tc>
                <a:tc>
                  <a:txBody>
                    <a:bodyPr/>
                    <a:lstStyle/>
                    <a:p>
                      <a:pPr marL="0" marR="0" algn="r" defTabSz="914400" rtl="0" eaLnBrk="1" latinLnBrk="0" hangingPunct="1">
                        <a:spcBef>
                          <a:spcPts val="0"/>
                        </a:spcBef>
                        <a:spcAft>
                          <a:spcPts val="300"/>
                        </a:spcAft>
                        <a:tabLst>
                          <a:tab pos="628650" algn="l"/>
                        </a:tabLst>
                      </a:pPr>
                      <a:r>
                        <a:rPr lang="en-US" sz="1800" i="1" kern="1200" dirty="0" smtClean="0">
                          <a:solidFill>
                            <a:schemeClr val="dk1"/>
                          </a:solidFill>
                          <a:latin typeface="+mn-lt"/>
                          <a:ea typeface="+mn-ea"/>
                          <a:cs typeface="+mn-cs"/>
                        </a:rPr>
                        <a:t>176</a:t>
                      </a:r>
                      <a:endParaRPr lang="en-US" sz="1800" i="1"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noFill/>
                  </a:tcPr>
                </a:tc>
                <a:tc>
                  <a:txBody>
                    <a:bodyPr/>
                    <a:lstStyle/>
                    <a:p>
                      <a:pPr marL="0" marR="0" algn="r" defTabSz="914400" rtl="0" eaLnBrk="1" latinLnBrk="0" hangingPunct="1">
                        <a:spcBef>
                          <a:spcPts val="0"/>
                        </a:spcBef>
                        <a:spcAft>
                          <a:spcPts val="300"/>
                        </a:spcAft>
                        <a:tabLst>
                          <a:tab pos="628650" algn="l"/>
                        </a:tabLst>
                      </a:pPr>
                      <a:r>
                        <a:rPr lang="en-US" sz="1800" i="1" kern="1200" dirty="0" smtClean="0">
                          <a:solidFill>
                            <a:schemeClr val="dk1"/>
                          </a:solidFill>
                          <a:latin typeface="+mn-lt"/>
                          <a:ea typeface="+mn-ea"/>
                          <a:cs typeface="+mn-cs"/>
                        </a:rPr>
                        <a:t>100.0</a:t>
                      </a:r>
                      <a:endParaRPr lang="en-US" sz="1800" i="1" kern="1200" dirty="0">
                        <a:solidFill>
                          <a:schemeClr val="dk1"/>
                        </a:solidFill>
                        <a:latin typeface="+mn-lt"/>
                        <a:ea typeface="+mn-ea"/>
                        <a:cs typeface="+mn-cs"/>
                      </a:endParaRPr>
                    </a:p>
                  </a:txBody>
                  <a:tcPr marL="68580" marR="68580" marT="0" marB="0" anchor="ctr">
                    <a:lnR w="12700" cap="flat" cmpd="sng" algn="ctr">
                      <a:solidFill>
                        <a:schemeClr val="tx1"/>
                      </a:solidFill>
                      <a:prstDash val="solid"/>
                      <a:round/>
                      <a:headEnd type="none" w="med" len="med"/>
                      <a:tailEnd type="none" w="med" len="med"/>
                    </a:lnR>
                    <a:noFill/>
                  </a:tcPr>
                </a:tc>
                <a:tc>
                  <a:txBody>
                    <a:bodyPr/>
                    <a:lstStyle/>
                    <a:p>
                      <a:pPr marL="0" marR="0" algn="r" defTabSz="914400" rtl="0" eaLnBrk="1" latinLnBrk="0" hangingPunct="1">
                        <a:spcBef>
                          <a:spcPts val="0"/>
                        </a:spcBef>
                        <a:spcAft>
                          <a:spcPts val="300"/>
                        </a:spcAft>
                        <a:tabLst>
                          <a:tab pos="628650" algn="l"/>
                        </a:tabLst>
                      </a:pPr>
                      <a:r>
                        <a:rPr lang="en-US" sz="1800" i="1" kern="1200" dirty="0" smtClean="0">
                          <a:solidFill>
                            <a:schemeClr val="dk1"/>
                          </a:solidFill>
                          <a:latin typeface="+mn-lt"/>
                          <a:ea typeface="+mn-ea"/>
                          <a:cs typeface="+mn-cs"/>
                        </a:rPr>
                        <a:t>178</a:t>
                      </a:r>
                      <a:endParaRPr lang="en-US" sz="1800" i="1"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noFill/>
                  </a:tcPr>
                </a:tc>
                <a:tc>
                  <a:txBody>
                    <a:bodyPr/>
                    <a:lstStyle/>
                    <a:p>
                      <a:pPr marL="0" marR="0" algn="r" defTabSz="914400" rtl="0" eaLnBrk="1" latinLnBrk="0" hangingPunct="1">
                        <a:spcBef>
                          <a:spcPts val="0"/>
                        </a:spcBef>
                        <a:spcAft>
                          <a:spcPts val="300"/>
                        </a:spcAft>
                        <a:tabLst>
                          <a:tab pos="628650" algn="l"/>
                        </a:tabLst>
                      </a:pPr>
                      <a:r>
                        <a:rPr lang="en-US" sz="1800" i="1" kern="1200" dirty="0" smtClean="0">
                          <a:solidFill>
                            <a:schemeClr val="dk1"/>
                          </a:solidFill>
                          <a:latin typeface="+mn-lt"/>
                          <a:ea typeface="+mn-ea"/>
                          <a:cs typeface="+mn-cs"/>
                        </a:rPr>
                        <a:t>100.0</a:t>
                      </a:r>
                      <a:endParaRPr lang="en-US" sz="1800" i="1" kern="1200" dirty="0">
                        <a:solidFill>
                          <a:schemeClr val="dk1"/>
                        </a:solidFill>
                        <a:latin typeface="+mn-lt"/>
                        <a:ea typeface="+mn-ea"/>
                        <a:cs typeface="+mn-cs"/>
                      </a:endParaRPr>
                    </a:p>
                  </a:txBody>
                  <a:tcPr marL="68580" marR="68580" marT="0" marB="0" anchor="ctr">
                    <a:lnR w="12700" cap="flat" cmpd="sng" algn="ctr">
                      <a:solidFill>
                        <a:schemeClr val="tx1"/>
                      </a:solidFill>
                      <a:prstDash val="solid"/>
                      <a:round/>
                      <a:headEnd type="none" w="med" len="med"/>
                      <a:tailEnd type="none" w="med" len="med"/>
                    </a:lnR>
                    <a:noFill/>
                  </a:tcPr>
                </a:tc>
                <a:tc>
                  <a:txBody>
                    <a:bodyPr/>
                    <a:lstStyle/>
                    <a:p>
                      <a:pPr marL="0" marR="0" algn="r" defTabSz="914400" rtl="0" eaLnBrk="1" latinLnBrk="0" hangingPunct="1">
                        <a:spcBef>
                          <a:spcPts val="0"/>
                        </a:spcBef>
                        <a:spcAft>
                          <a:spcPts val="300"/>
                        </a:spcAft>
                        <a:tabLst>
                          <a:tab pos="628650" algn="l"/>
                        </a:tabLst>
                      </a:pPr>
                      <a:r>
                        <a:rPr lang="en-US" sz="1800" i="1" kern="1200" dirty="0" smtClean="0">
                          <a:solidFill>
                            <a:schemeClr val="dk1"/>
                          </a:solidFill>
                          <a:latin typeface="+mn-lt"/>
                          <a:ea typeface="+mn-ea"/>
                          <a:cs typeface="+mn-cs"/>
                        </a:rPr>
                        <a:t>778</a:t>
                      </a:r>
                      <a:endParaRPr lang="en-US" sz="1800" i="1"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noFill/>
                  </a:tcPr>
                </a:tc>
                <a:tc>
                  <a:txBody>
                    <a:bodyPr/>
                    <a:lstStyle/>
                    <a:p>
                      <a:pPr marL="0" marR="0" algn="r" defTabSz="914400" rtl="0" eaLnBrk="1" latinLnBrk="0" hangingPunct="1">
                        <a:spcBef>
                          <a:spcPts val="0"/>
                        </a:spcBef>
                        <a:spcAft>
                          <a:spcPts val="300"/>
                        </a:spcAft>
                        <a:tabLst>
                          <a:tab pos="628650" algn="l"/>
                        </a:tabLst>
                      </a:pPr>
                      <a:r>
                        <a:rPr lang="en-US" sz="1800" i="1" kern="1200" dirty="0" smtClean="0">
                          <a:solidFill>
                            <a:schemeClr val="dk1"/>
                          </a:solidFill>
                          <a:latin typeface="+mn-lt"/>
                          <a:ea typeface="+mn-ea"/>
                          <a:cs typeface="+mn-cs"/>
                        </a:rPr>
                        <a:t>100.0</a:t>
                      </a:r>
                      <a:endParaRPr lang="en-US" sz="1800" i="1" kern="1200" dirty="0">
                        <a:solidFill>
                          <a:schemeClr val="dk1"/>
                        </a:solidFill>
                        <a:latin typeface="+mn-lt"/>
                        <a:ea typeface="+mn-ea"/>
                        <a:cs typeface="+mn-cs"/>
                      </a:endParaRPr>
                    </a:p>
                  </a:txBody>
                  <a:tcPr marL="68580" marR="68580" marT="0" marB="0" anchor="ctr">
                    <a:noFill/>
                  </a:tcPr>
                </a:tc>
                <a:extLst>
                  <a:ext uri="{0D108BD9-81ED-4DB2-BD59-A6C34878D82A}">
                    <a16:rowId xmlns:a16="http://schemas.microsoft.com/office/drawing/2014/main" val="3115072381"/>
                  </a:ext>
                </a:extLst>
              </a:tr>
            </a:tbl>
          </a:graphicData>
        </a:graphic>
      </p:graphicFrame>
      <p:sp>
        <p:nvSpPr>
          <p:cNvPr id="3" name="Title 2"/>
          <p:cNvSpPr>
            <a:spLocks noGrp="1"/>
          </p:cNvSpPr>
          <p:nvPr>
            <p:ph type="title"/>
          </p:nvPr>
        </p:nvSpPr>
        <p:spPr>
          <a:xfrm>
            <a:off x="385279" y="-31432"/>
            <a:ext cx="11651769" cy="850932"/>
          </a:xfrm>
        </p:spPr>
        <p:txBody>
          <a:bodyPr/>
          <a:lstStyle/>
          <a:p>
            <a:r>
              <a:rPr lang="en-US" sz="2800" dirty="0"/>
              <a:t>Deceased Donor Split Liver </a:t>
            </a:r>
            <a:r>
              <a:rPr lang="en-US" sz="2800" dirty="0" smtClean="0"/>
              <a:t>Transplants in </a:t>
            </a:r>
            <a:r>
              <a:rPr lang="en-US" sz="2800" dirty="0"/>
              <a:t>the U.S., During January 1, 2014 to December 31, 2018, </a:t>
            </a:r>
            <a:r>
              <a:rPr lang="en-US" sz="2800" dirty="0" smtClean="0"/>
              <a:t>by Year and OPTN Region</a:t>
            </a:r>
            <a:endParaRPr lang="en-US" sz="2800" dirty="0"/>
          </a:p>
        </p:txBody>
      </p:sp>
    </p:spTree>
    <p:extLst>
      <p:ext uri="{BB962C8B-B14F-4D97-AF65-F5344CB8AC3E}">
        <p14:creationId xmlns:p14="http://schemas.microsoft.com/office/powerpoint/2010/main" val="1548290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2</a:t>
            </a:fld>
            <a:endParaRPr lang="en-US" dirty="0"/>
          </a:p>
        </p:txBody>
      </p:sp>
      <p:sp>
        <p:nvSpPr>
          <p:cNvPr id="5" name="Title 1"/>
          <p:cNvSpPr>
            <a:spLocks noGrp="1"/>
          </p:cNvSpPr>
          <p:nvPr>
            <p:ph type="title"/>
          </p:nvPr>
        </p:nvSpPr>
        <p:spPr>
          <a:xfrm>
            <a:off x="338580" y="156310"/>
            <a:ext cx="11651768" cy="859690"/>
          </a:xfrm>
        </p:spPr>
        <p:txBody>
          <a:bodyPr/>
          <a:lstStyle/>
          <a:p>
            <a:r>
              <a:rPr lang="en-US" sz="4400" dirty="0" smtClean="0"/>
              <a:t>What </a:t>
            </a:r>
            <a:r>
              <a:rPr lang="en-US" sz="4400" dirty="0"/>
              <a:t>p</a:t>
            </a:r>
            <a:r>
              <a:rPr lang="en-US" sz="4400" dirty="0" smtClean="0"/>
              <a:t>roblem will the proposal solve? </a:t>
            </a:r>
            <a:endParaRPr lang="en-US" sz="4400" dirty="0"/>
          </a:p>
        </p:txBody>
      </p:sp>
      <p:sp>
        <p:nvSpPr>
          <p:cNvPr id="6" name="Content Placeholder 7"/>
          <p:cNvSpPr>
            <a:spLocks noGrp="1"/>
          </p:cNvSpPr>
          <p:nvPr>
            <p:ph idx="1"/>
          </p:nvPr>
        </p:nvSpPr>
        <p:spPr>
          <a:xfrm>
            <a:off x="385278" y="1348828"/>
            <a:ext cx="11394917" cy="3826891"/>
          </a:xfrm>
        </p:spPr>
        <p:txBody>
          <a:bodyPr>
            <a:normAutofit/>
          </a:bodyPr>
          <a:lstStyle/>
          <a:p>
            <a:r>
              <a:rPr lang="en-US" altLang="en-US" sz="3200" dirty="0" smtClean="0">
                <a:latin typeface="Arial" panose="020B0604020202020204" pitchFamily="34" charset="0"/>
                <a:cs typeface="Arial" panose="020B0604020202020204" pitchFamily="34" charset="0"/>
              </a:rPr>
              <a:t>Insufficient livers available for all of the candidates who would benefit from liver transplant</a:t>
            </a:r>
            <a:endParaRPr lang="en-US" altLang="en-US" sz="3200" dirty="0">
              <a:latin typeface="Arial" panose="020B0604020202020204" pitchFamily="34" charset="0"/>
              <a:cs typeface="Arial" panose="020B0604020202020204" pitchFamily="34" charset="0"/>
            </a:endParaRPr>
          </a:p>
          <a:p>
            <a:r>
              <a:rPr lang="en-US" altLang="en-US" sz="3200" dirty="0" smtClean="0">
                <a:latin typeface="Arial" panose="020B0604020202020204" pitchFamily="34" charset="0"/>
                <a:cs typeface="Arial" panose="020B0604020202020204" pitchFamily="34" charset="0"/>
              </a:rPr>
              <a:t>Logistical complications associated with using split livers at two separate programs can impede split liver transplantation</a:t>
            </a:r>
          </a:p>
          <a:p>
            <a:r>
              <a:rPr lang="en-US" altLang="en-US" sz="3200" dirty="0" smtClean="0">
                <a:latin typeface="Arial" panose="020B0604020202020204" pitchFamily="34" charset="0"/>
                <a:cs typeface="Arial" panose="020B0604020202020204" pitchFamily="34" charset="0"/>
              </a:rPr>
              <a:t>Existing split liver variance is not often used</a:t>
            </a:r>
            <a:endParaRPr lang="en-US" alt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67525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defRPr/>
            </a:pPr>
            <a:r>
              <a:rPr lang="en-US" altLang="en-US" dirty="0" smtClean="0">
                <a:latin typeface="Arial" panose="020B0604020202020204" pitchFamily="34" charset="0"/>
                <a:cs typeface="Arial" panose="020B0604020202020204" pitchFamily="34" charset="0"/>
              </a:rPr>
              <a:t>A new variance</a:t>
            </a:r>
          </a:p>
          <a:p>
            <a:pPr>
              <a:defRPr/>
            </a:pPr>
            <a:r>
              <a:rPr lang="en-US" altLang="en-US" dirty="0" smtClean="0">
                <a:latin typeface="Arial" panose="020B0604020202020204" pitchFamily="34" charset="0"/>
                <a:cs typeface="Arial" panose="020B0604020202020204" pitchFamily="34" charset="0"/>
              </a:rPr>
              <a:t>Participating transplant hospitals could transplant both segments of a split liver into candidates at their own program or affiliated programs</a:t>
            </a:r>
          </a:p>
          <a:p>
            <a:pPr lvl="1">
              <a:defRPr/>
            </a:pPr>
            <a:r>
              <a:rPr lang="en-US" altLang="en-US" dirty="0" smtClean="0">
                <a:latin typeface="Arial" panose="020B0604020202020204" pitchFamily="34" charset="0"/>
                <a:cs typeface="Arial" panose="020B0604020202020204" pitchFamily="34" charset="0"/>
              </a:rPr>
              <a:t>3-year time limit</a:t>
            </a:r>
            <a:endParaRPr lang="en-US" altLang="en-US" strike="sngStrike" dirty="0" smtClean="0">
              <a:latin typeface="Arial" panose="020B0604020202020204" pitchFamily="34" charset="0"/>
              <a:cs typeface="Arial" panose="020B0604020202020204" pitchFamily="34" charset="0"/>
            </a:endParaRPr>
          </a:p>
          <a:p>
            <a:pPr lvl="1">
              <a:defRPr/>
            </a:pPr>
            <a:r>
              <a:rPr lang="en-US" altLang="en-US" dirty="0" smtClean="0">
                <a:latin typeface="Arial" panose="020B0604020202020204" pitchFamily="34" charset="0"/>
                <a:cs typeface="Arial" panose="020B0604020202020204" pitchFamily="34" charset="0"/>
              </a:rPr>
              <a:t>Can use either segment for the first candidate</a:t>
            </a:r>
          </a:p>
          <a:p>
            <a:pPr lvl="1">
              <a:defRPr/>
            </a:pPr>
            <a:r>
              <a:rPr lang="en-US" altLang="en-US" dirty="0" smtClean="0">
                <a:latin typeface="Arial" panose="020B0604020202020204" pitchFamily="34" charset="0"/>
                <a:cs typeface="Arial" panose="020B0604020202020204" pitchFamily="34" charset="0"/>
              </a:rPr>
              <a:t>Must offer second segment to Status 1 and MELD/PELD &gt;32 within 500nm first</a:t>
            </a:r>
            <a:endParaRPr lang="en-US" altLang="en-US"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385279" y="254284"/>
            <a:ext cx="11651769" cy="850932"/>
          </a:xfrm>
        </p:spPr>
        <p:txBody>
          <a:bodyPr/>
          <a:lstStyle/>
          <a:p>
            <a:r>
              <a:rPr lang="en-US" sz="4400" dirty="0" smtClean="0"/>
              <a:t>What is the proposed solution?</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3</a:t>
            </a:fld>
            <a:endParaRPr lang="en-US" dirty="0"/>
          </a:p>
        </p:txBody>
      </p:sp>
    </p:spTree>
    <p:extLst>
      <p:ext uri="{BB962C8B-B14F-4D97-AF65-F5344CB8AC3E}">
        <p14:creationId xmlns:p14="http://schemas.microsoft.com/office/powerpoint/2010/main" val="19741435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743275041"/>
              </p:ext>
            </p:extLst>
          </p:nvPr>
        </p:nvGraphicFramePr>
        <p:xfrm>
          <a:off x="385763" y="1349375"/>
          <a:ext cx="7189100" cy="4454927"/>
        </p:xfrm>
        <a:graphic>
          <a:graphicData uri="http://schemas.openxmlformats.org/drawingml/2006/table">
            <a:tbl>
              <a:tblPr firstRow="1" bandRow="1">
                <a:tableStyleId>{2D5ABB26-0587-4C30-8999-92F81FD0307C}</a:tableStyleId>
              </a:tblPr>
              <a:tblGrid>
                <a:gridCol w="3391107">
                  <a:extLst>
                    <a:ext uri="{9D8B030D-6E8A-4147-A177-3AD203B41FA5}">
                      <a16:colId xmlns:a16="http://schemas.microsoft.com/office/drawing/2014/main" val="116141647"/>
                    </a:ext>
                  </a:extLst>
                </a:gridCol>
                <a:gridCol w="3797993">
                  <a:extLst>
                    <a:ext uri="{9D8B030D-6E8A-4147-A177-3AD203B41FA5}">
                      <a16:colId xmlns:a16="http://schemas.microsoft.com/office/drawing/2014/main" val="648708632"/>
                    </a:ext>
                  </a:extLst>
                </a:gridCol>
              </a:tblGrid>
              <a:tr h="598695">
                <a:tc>
                  <a:txBody>
                    <a:bodyPr/>
                    <a:lstStyle/>
                    <a:p>
                      <a:r>
                        <a:rPr lang="en-US" sz="3200" b="1" dirty="0" smtClean="0"/>
                        <a:t>Existing Variance</a:t>
                      </a:r>
                      <a:endParaRPr lang="en-US" sz="3200" b="1"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en-US" sz="3200" b="1" dirty="0" smtClean="0"/>
                        <a:t>Proposed</a:t>
                      </a:r>
                      <a:r>
                        <a:rPr lang="en-US" sz="3200" b="1" baseline="0" dirty="0" smtClean="0"/>
                        <a:t> Variance</a:t>
                      </a:r>
                      <a:endParaRPr lang="en-US" sz="3200" b="1"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142699"/>
                  </a:ext>
                </a:extLst>
              </a:tr>
              <a:tr h="1120396">
                <a:tc>
                  <a:txBody>
                    <a:bodyPr/>
                    <a:lstStyle/>
                    <a:p>
                      <a:r>
                        <a:rPr lang="en-US" sz="2500" dirty="0" smtClean="0"/>
                        <a:t>Must use right </a:t>
                      </a:r>
                      <a:r>
                        <a:rPr lang="en-US" sz="2500" dirty="0" err="1" smtClean="0"/>
                        <a:t>hemiliver</a:t>
                      </a:r>
                      <a:r>
                        <a:rPr lang="en-US" sz="2500" dirty="0" smtClean="0"/>
                        <a:t> or </a:t>
                      </a:r>
                      <a:r>
                        <a:rPr lang="en-US" sz="2500" dirty="0" err="1" smtClean="0"/>
                        <a:t>trisegment</a:t>
                      </a:r>
                      <a:r>
                        <a:rPr lang="en-US" sz="2500" dirty="0" smtClean="0"/>
                        <a:t> first</a:t>
                      </a:r>
                      <a:endParaRPr lang="en-US" sz="25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500" dirty="0" smtClean="0"/>
                        <a:t>Can use</a:t>
                      </a:r>
                      <a:r>
                        <a:rPr lang="en-US" sz="2500" baseline="0" dirty="0" smtClean="0"/>
                        <a:t> either side first</a:t>
                      </a:r>
                      <a:endParaRPr lang="en-US" sz="25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40578096"/>
                  </a:ext>
                </a:extLst>
              </a:tr>
              <a:tr h="1120396">
                <a:tc>
                  <a:txBody>
                    <a:bodyPr/>
                    <a:lstStyle/>
                    <a:p>
                      <a:r>
                        <a:rPr lang="en-US" sz="2500" dirty="0" smtClean="0"/>
                        <a:t>Do</a:t>
                      </a:r>
                      <a:r>
                        <a:rPr lang="en-US" sz="2500" baseline="0" dirty="0" smtClean="0"/>
                        <a:t> not need to offer the remaining segment first</a:t>
                      </a:r>
                      <a:endParaRPr lang="en-US" sz="25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500" dirty="0" smtClean="0"/>
                        <a:t>Must first offer the remaining segment to Status 1 and MELD&gt;32 within 500nm first</a:t>
                      </a:r>
                      <a:endParaRPr lang="en-US" sz="25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3689375"/>
                  </a:ext>
                </a:extLst>
              </a:tr>
              <a:tr h="1120396">
                <a:tc>
                  <a:txBody>
                    <a:bodyPr/>
                    <a:lstStyle/>
                    <a:p>
                      <a:r>
                        <a:rPr lang="en-US" sz="2500" dirty="0" smtClean="0"/>
                        <a:t>Can participate by DSA or region</a:t>
                      </a:r>
                      <a:endParaRPr lang="en-US" sz="25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sz="2500" dirty="0" smtClean="0"/>
                        <a:t>Individual</a:t>
                      </a:r>
                      <a:r>
                        <a:rPr lang="en-US" sz="2500" baseline="0" dirty="0" smtClean="0"/>
                        <a:t> centers can participate</a:t>
                      </a:r>
                      <a:endParaRPr lang="en-US" sz="25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63064407"/>
                  </a:ext>
                </a:extLst>
              </a:tr>
            </a:tbl>
          </a:graphicData>
        </a:graphic>
      </p:graphicFrame>
      <p:sp>
        <p:nvSpPr>
          <p:cNvPr id="3" name="Title 2"/>
          <p:cNvSpPr>
            <a:spLocks noGrp="1"/>
          </p:cNvSpPr>
          <p:nvPr>
            <p:ph type="title"/>
          </p:nvPr>
        </p:nvSpPr>
        <p:spPr/>
        <p:txBody>
          <a:bodyPr/>
          <a:lstStyle/>
          <a:p>
            <a:endParaRPr lang="en-US"/>
          </a:p>
        </p:txBody>
      </p:sp>
      <p:sp>
        <p:nvSpPr>
          <p:cNvPr id="4" name="Slide Number Placeholder 3"/>
          <p:cNvSpPr>
            <a:spLocks noGrp="1"/>
          </p:cNvSpPr>
          <p:nvPr>
            <p:ph type="sldNum" sz="quarter" idx="4"/>
          </p:nvPr>
        </p:nvSpPr>
        <p:spPr/>
        <p:txBody>
          <a:bodyPr/>
          <a:lstStyle/>
          <a:p>
            <a:fld id="{AFEF8753-48E3-DC43-B5AB-733E5321FD2E}" type="slidenum">
              <a:rPr lang="en-US" smtClean="0"/>
              <a:pPr/>
              <a:t>4</a:t>
            </a:fld>
            <a:endParaRPr lang="en-US" dirty="0"/>
          </a:p>
        </p:txBody>
      </p:sp>
      <p:pic>
        <p:nvPicPr>
          <p:cNvPr id="5" name="Picture 4" descr="A picture of graft types for SLT" title="Figure"/>
          <p:cNvPicPr/>
          <p:nvPr/>
        </p:nvPicPr>
        <p:blipFill>
          <a:blip r:embed="rId3">
            <a:extLst>
              <a:ext uri="{28A0092B-C50C-407E-A947-70E740481C1C}">
                <a14:useLocalDpi xmlns:a14="http://schemas.microsoft.com/office/drawing/2010/main" val="0"/>
              </a:ext>
            </a:extLst>
          </a:blip>
          <a:srcRect/>
          <a:stretch>
            <a:fillRect/>
          </a:stretch>
        </p:blipFill>
        <p:spPr bwMode="auto">
          <a:xfrm>
            <a:off x="7574863" y="1455117"/>
            <a:ext cx="4305107" cy="3977936"/>
          </a:xfrm>
          <a:prstGeom prst="rect">
            <a:avLst/>
          </a:prstGeom>
          <a:noFill/>
          <a:ln>
            <a:noFill/>
          </a:ln>
        </p:spPr>
      </p:pic>
    </p:spTree>
    <p:extLst>
      <p:ext uri="{BB962C8B-B14F-4D97-AF65-F5344CB8AC3E}">
        <p14:creationId xmlns:p14="http://schemas.microsoft.com/office/powerpoint/2010/main" val="17909213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altLang="en-US" dirty="0" smtClean="0">
                <a:latin typeface="Arial" panose="020B0604020202020204" pitchFamily="34" charset="0"/>
                <a:cs typeface="Arial" panose="020B0604020202020204" pitchFamily="34" charset="0"/>
              </a:rPr>
              <a:t>Interested programs can apply to the OPTN to join the open variance</a:t>
            </a:r>
          </a:p>
          <a:p>
            <a:endParaRPr lang="en-US" altLang="en-US" dirty="0">
              <a:latin typeface="Arial" panose="020B0604020202020204" pitchFamily="34" charset="0"/>
              <a:cs typeface="Arial" panose="020B0604020202020204" pitchFamily="34" charset="0"/>
            </a:endParaRPr>
          </a:p>
          <a:p>
            <a:endParaRPr lang="en-US" dirty="0"/>
          </a:p>
        </p:txBody>
      </p:sp>
      <p:sp>
        <p:nvSpPr>
          <p:cNvPr id="3" name="Title 2"/>
          <p:cNvSpPr>
            <a:spLocks noGrp="1"/>
          </p:cNvSpPr>
          <p:nvPr>
            <p:ph type="title"/>
          </p:nvPr>
        </p:nvSpPr>
        <p:spPr>
          <a:xfrm>
            <a:off x="385279" y="221626"/>
            <a:ext cx="11651769" cy="850932"/>
          </a:xfrm>
        </p:spPr>
        <p:txBody>
          <a:bodyPr/>
          <a:lstStyle/>
          <a:p>
            <a:r>
              <a:rPr lang="en-US" sz="4400" dirty="0" smtClean="0"/>
              <a:t>How will </a:t>
            </a:r>
            <a:r>
              <a:rPr lang="en-US" sz="4400" dirty="0"/>
              <a:t>m</a:t>
            </a:r>
            <a:r>
              <a:rPr lang="en-US" sz="4400" dirty="0" smtClean="0"/>
              <a:t>embers </a:t>
            </a:r>
            <a:r>
              <a:rPr lang="en-US" sz="4400" dirty="0"/>
              <a:t>i</a:t>
            </a:r>
            <a:r>
              <a:rPr lang="en-US" sz="4400" dirty="0" smtClean="0"/>
              <a:t>mplement </a:t>
            </a:r>
            <a:r>
              <a:rPr lang="en-US" sz="4400" dirty="0"/>
              <a:t>t</a:t>
            </a:r>
            <a:r>
              <a:rPr lang="en-US" sz="4400" dirty="0" smtClean="0"/>
              <a:t>his </a:t>
            </a:r>
            <a:r>
              <a:rPr lang="en-US" sz="4400" dirty="0"/>
              <a:t>p</a:t>
            </a:r>
            <a:r>
              <a:rPr lang="en-US" sz="4400" dirty="0" smtClean="0"/>
              <a:t>roposal?</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5</a:t>
            </a:fld>
            <a:endParaRPr lang="en-US" dirty="0"/>
          </a:p>
        </p:txBody>
      </p:sp>
    </p:spTree>
    <p:extLst>
      <p:ext uri="{BB962C8B-B14F-4D97-AF65-F5344CB8AC3E}">
        <p14:creationId xmlns:p14="http://schemas.microsoft.com/office/powerpoint/2010/main" val="33985568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Review and approve applications</a:t>
            </a:r>
            <a:endParaRPr lang="en-US" strike="sngStrike" dirty="0" smtClean="0"/>
          </a:p>
          <a:p>
            <a:r>
              <a:rPr lang="en-US" dirty="0" smtClean="0"/>
              <a:t>Monitor and evaluate changes in how often livers are split and how those are used</a:t>
            </a:r>
          </a:p>
          <a:p>
            <a:r>
              <a:rPr lang="en-US" dirty="0" smtClean="0"/>
              <a:t>Ensure variance expires in 3 years </a:t>
            </a:r>
          </a:p>
        </p:txBody>
      </p:sp>
      <p:sp>
        <p:nvSpPr>
          <p:cNvPr id="3" name="Title 2"/>
          <p:cNvSpPr>
            <a:spLocks noGrp="1"/>
          </p:cNvSpPr>
          <p:nvPr>
            <p:ph type="title"/>
          </p:nvPr>
        </p:nvSpPr>
        <p:spPr/>
        <p:txBody>
          <a:bodyPr/>
          <a:lstStyle/>
          <a:p>
            <a:r>
              <a:rPr lang="en-US" sz="4400" dirty="0" smtClean="0"/>
              <a:t>How will the OPTN implement this proposal?</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6</a:t>
            </a:fld>
            <a:endParaRPr lang="en-US" dirty="0"/>
          </a:p>
        </p:txBody>
      </p:sp>
    </p:spTree>
    <p:extLst>
      <p:ext uri="{BB962C8B-B14F-4D97-AF65-F5344CB8AC3E}">
        <p14:creationId xmlns:p14="http://schemas.microsoft.com/office/powerpoint/2010/main" val="917916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Should this variance only </a:t>
            </a:r>
            <a:r>
              <a:rPr lang="en-US" dirty="0"/>
              <a:t>be available to region eight, or </a:t>
            </a:r>
            <a:r>
              <a:rPr lang="en-US" dirty="0" smtClean="0"/>
              <a:t>should it be </a:t>
            </a:r>
            <a:r>
              <a:rPr lang="en-US" dirty="0"/>
              <a:t>available to other OPTN/UNOS members that would like to </a:t>
            </a:r>
            <a:r>
              <a:rPr lang="en-US" dirty="0" smtClean="0"/>
              <a:t>participate?</a:t>
            </a:r>
            <a:endParaRPr lang="en-US" dirty="0"/>
          </a:p>
          <a:p>
            <a:r>
              <a:rPr lang="en-US" dirty="0" smtClean="0"/>
              <a:t>Would your program be </a:t>
            </a:r>
            <a:r>
              <a:rPr lang="en-US" dirty="0"/>
              <a:t>interested in participating in this </a:t>
            </a:r>
            <a:r>
              <a:rPr lang="en-US" dirty="0" smtClean="0"/>
              <a:t>variance? </a:t>
            </a:r>
            <a:endParaRPr lang="en-US" dirty="0"/>
          </a:p>
        </p:txBody>
      </p:sp>
      <p:sp>
        <p:nvSpPr>
          <p:cNvPr id="3" name="Title 2"/>
          <p:cNvSpPr>
            <a:spLocks noGrp="1"/>
          </p:cNvSpPr>
          <p:nvPr>
            <p:ph type="title"/>
          </p:nvPr>
        </p:nvSpPr>
        <p:spPr/>
        <p:txBody>
          <a:bodyPr/>
          <a:lstStyle/>
          <a:p>
            <a:r>
              <a:rPr lang="en-US" dirty="0" smtClean="0"/>
              <a:t>Is the Committee </a:t>
            </a:r>
            <a:r>
              <a:rPr lang="en-US" dirty="0"/>
              <a:t>s</a:t>
            </a:r>
            <a:r>
              <a:rPr lang="en-US" dirty="0" smtClean="0"/>
              <a:t>eeking </a:t>
            </a:r>
            <a:r>
              <a:rPr lang="en-US" dirty="0"/>
              <a:t>f</a:t>
            </a:r>
            <a:r>
              <a:rPr lang="en-US" dirty="0" smtClean="0"/>
              <a:t>eedback</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7</a:t>
            </a:fld>
            <a:endParaRPr lang="en-US" dirty="0"/>
          </a:p>
        </p:txBody>
      </p:sp>
    </p:spTree>
    <p:extLst>
      <p:ext uri="{BB962C8B-B14F-4D97-AF65-F5344CB8AC3E}">
        <p14:creationId xmlns:p14="http://schemas.microsoft.com/office/powerpoint/2010/main" val="22915405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a:p>
        </p:txBody>
      </p:sp>
      <p:sp>
        <p:nvSpPr>
          <p:cNvPr id="3" name="Title 2"/>
          <p:cNvSpPr>
            <a:spLocks noGrp="1"/>
          </p:cNvSpPr>
          <p:nvPr>
            <p:ph type="title"/>
          </p:nvPr>
        </p:nvSpPr>
        <p:spPr/>
        <p:txBody>
          <a:bodyPr/>
          <a:lstStyle/>
          <a:p>
            <a:r>
              <a:rPr lang="en-US" sz="4400" dirty="0" smtClean="0"/>
              <a:t>Questions?</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8</a:t>
            </a:fld>
            <a:endParaRPr lang="en-US" dirty="0"/>
          </a:p>
        </p:txBody>
      </p:sp>
    </p:spTree>
    <p:extLst>
      <p:ext uri="{BB962C8B-B14F-4D97-AF65-F5344CB8AC3E}">
        <p14:creationId xmlns:p14="http://schemas.microsoft.com/office/powerpoint/2010/main" val="28050089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348828"/>
            <a:ext cx="11394917" cy="4405247"/>
          </a:xfrm>
        </p:spPr>
        <p:txBody>
          <a:bodyPr/>
          <a:lstStyle/>
          <a:p>
            <a:r>
              <a:rPr lang="en-US" altLang="en-US" dirty="0" smtClean="0">
                <a:latin typeface="Arial" panose="020B0604020202020204" pitchFamily="34" charset="0"/>
                <a:cs typeface="Arial" panose="020B0604020202020204" pitchFamily="34" charset="0"/>
              </a:rPr>
              <a:t>Less than 1.5% of donor livers are split</a:t>
            </a:r>
          </a:p>
          <a:p>
            <a:r>
              <a:rPr lang="en-US" altLang="en-US" dirty="0" smtClean="0">
                <a:latin typeface="Arial" panose="020B0604020202020204" pitchFamily="34" charset="0"/>
                <a:cs typeface="Arial" panose="020B0604020202020204" pitchFamily="34" charset="0"/>
              </a:rPr>
              <a:t>Only 4 livers split under existing variance</a:t>
            </a:r>
            <a:endParaRPr lang="en-US" altLang="en-US"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lstStyle/>
          <a:p>
            <a:r>
              <a:rPr lang="en-US" sz="4400" dirty="0" smtClean="0"/>
              <a:t>Supporting Evidence</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9</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884319715"/>
              </p:ext>
            </p:extLst>
          </p:nvPr>
        </p:nvGraphicFramePr>
        <p:xfrm>
          <a:off x="186874" y="2684293"/>
          <a:ext cx="11791724" cy="2856945"/>
        </p:xfrm>
        <a:graphic>
          <a:graphicData uri="http://schemas.openxmlformats.org/drawingml/2006/table">
            <a:tbl>
              <a:tblPr firstRow="1" firstCol="1" bandRow="1">
                <a:tableStyleId>{5C22544A-7EE6-4342-B048-85BDC9FD1C3A}</a:tableStyleId>
              </a:tblPr>
              <a:tblGrid>
                <a:gridCol w="930407">
                  <a:extLst>
                    <a:ext uri="{9D8B030D-6E8A-4147-A177-3AD203B41FA5}">
                      <a16:colId xmlns:a16="http://schemas.microsoft.com/office/drawing/2014/main" val="3990808590"/>
                    </a:ext>
                  </a:extLst>
                </a:gridCol>
                <a:gridCol w="965299">
                  <a:extLst>
                    <a:ext uri="{9D8B030D-6E8A-4147-A177-3AD203B41FA5}">
                      <a16:colId xmlns:a16="http://schemas.microsoft.com/office/drawing/2014/main" val="2282359164"/>
                    </a:ext>
                  </a:extLst>
                </a:gridCol>
                <a:gridCol w="476359">
                  <a:extLst>
                    <a:ext uri="{9D8B030D-6E8A-4147-A177-3AD203B41FA5}">
                      <a16:colId xmlns:a16="http://schemas.microsoft.com/office/drawing/2014/main" val="1904406343"/>
                    </a:ext>
                  </a:extLst>
                </a:gridCol>
                <a:gridCol w="542267">
                  <a:extLst>
                    <a:ext uri="{9D8B030D-6E8A-4147-A177-3AD203B41FA5}">
                      <a16:colId xmlns:a16="http://schemas.microsoft.com/office/drawing/2014/main" val="580745550"/>
                    </a:ext>
                  </a:extLst>
                </a:gridCol>
                <a:gridCol w="548846">
                  <a:extLst>
                    <a:ext uri="{9D8B030D-6E8A-4147-A177-3AD203B41FA5}">
                      <a16:colId xmlns:a16="http://schemas.microsoft.com/office/drawing/2014/main" val="2483890059"/>
                    </a:ext>
                  </a:extLst>
                </a:gridCol>
                <a:gridCol w="548846">
                  <a:extLst>
                    <a:ext uri="{9D8B030D-6E8A-4147-A177-3AD203B41FA5}">
                      <a16:colId xmlns:a16="http://schemas.microsoft.com/office/drawing/2014/main" val="1819496544"/>
                    </a:ext>
                  </a:extLst>
                </a:gridCol>
                <a:gridCol w="548846">
                  <a:extLst>
                    <a:ext uri="{9D8B030D-6E8A-4147-A177-3AD203B41FA5}">
                      <a16:colId xmlns:a16="http://schemas.microsoft.com/office/drawing/2014/main" val="1851043442"/>
                    </a:ext>
                  </a:extLst>
                </a:gridCol>
                <a:gridCol w="548846">
                  <a:extLst>
                    <a:ext uri="{9D8B030D-6E8A-4147-A177-3AD203B41FA5}">
                      <a16:colId xmlns:a16="http://schemas.microsoft.com/office/drawing/2014/main" val="2910254600"/>
                    </a:ext>
                  </a:extLst>
                </a:gridCol>
                <a:gridCol w="548846">
                  <a:extLst>
                    <a:ext uri="{9D8B030D-6E8A-4147-A177-3AD203B41FA5}">
                      <a16:colId xmlns:a16="http://schemas.microsoft.com/office/drawing/2014/main" val="4135253409"/>
                    </a:ext>
                  </a:extLst>
                </a:gridCol>
                <a:gridCol w="548846">
                  <a:extLst>
                    <a:ext uri="{9D8B030D-6E8A-4147-A177-3AD203B41FA5}">
                      <a16:colId xmlns:a16="http://schemas.microsoft.com/office/drawing/2014/main" val="1023227543"/>
                    </a:ext>
                  </a:extLst>
                </a:gridCol>
                <a:gridCol w="548846">
                  <a:extLst>
                    <a:ext uri="{9D8B030D-6E8A-4147-A177-3AD203B41FA5}">
                      <a16:colId xmlns:a16="http://schemas.microsoft.com/office/drawing/2014/main" val="3978936561"/>
                    </a:ext>
                  </a:extLst>
                </a:gridCol>
                <a:gridCol w="548846">
                  <a:extLst>
                    <a:ext uri="{9D8B030D-6E8A-4147-A177-3AD203B41FA5}">
                      <a16:colId xmlns:a16="http://schemas.microsoft.com/office/drawing/2014/main" val="3056185591"/>
                    </a:ext>
                  </a:extLst>
                </a:gridCol>
                <a:gridCol w="548846">
                  <a:extLst>
                    <a:ext uri="{9D8B030D-6E8A-4147-A177-3AD203B41FA5}">
                      <a16:colId xmlns:a16="http://schemas.microsoft.com/office/drawing/2014/main" val="2134286402"/>
                    </a:ext>
                  </a:extLst>
                </a:gridCol>
                <a:gridCol w="548846">
                  <a:extLst>
                    <a:ext uri="{9D8B030D-6E8A-4147-A177-3AD203B41FA5}">
                      <a16:colId xmlns:a16="http://schemas.microsoft.com/office/drawing/2014/main" val="212677560"/>
                    </a:ext>
                  </a:extLst>
                </a:gridCol>
                <a:gridCol w="550725">
                  <a:extLst>
                    <a:ext uri="{9D8B030D-6E8A-4147-A177-3AD203B41FA5}">
                      <a16:colId xmlns:a16="http://schemas.microsoft.com/office/drawing/2014/main" val="425978647"/>
                    </a:ext>
                  </a:extLst>
                </a:gridCol>
                <a:gridCol w="550725">
                  <a:extLst>
                    <a:ext uri="{9D8B030D-6E8A-4147-A177-3AD203B41FA5}">
                      <a16:colId xmlns:a16="http://schemas.microsoft.com/office/drawing/2014/main" val="1656013453"/>
                    </a:ext>
                  </a:extLst>
                </a:gridCol>
                <a:gridCol w="551664">
                  <a:extLst>
                    <a:ext uri="{9D8B030D-6E8A-4147-A177-3AD203B41FA5}">
                      <a16:colId xmlns:a16="http://schemas.microsoft.com/office/drawing/2014/main" val="1349291985"/>
                    </a:ext>
                  </a:extLst>
                </a:gridCol>
                <a:gridCol w="551664">
                  <a:extLst>
                    <a:ext uri="{9D8B030D-6E8A-4147-A177-3AD203B41FA5}">
                      <a16:colId xmlns:a16="http://schemas.microsoft.com/office/drawing/2014/main" val="283928335"/>
                    </a:ext>
                  </a:extLst>
                </a:gridCol>
                <a:gridCol w="592077">
                  <a:extLst>
                    <a:ext uri="{9D8B030D-6E8A-4147-A177-3AD203B41FA5}">
                      <a16:colId xmlns:a16="http://schemas.microsoft.com/office/drawing/2014/main" val="3823052582"/>
                    </a:ext>
                  </a:extLst>
                </a:gridCol>
                <a:gridCol w="592077">
                  <a:extLst>
                    <a:ext uri="{9D8B030D-6E8A-4147-A177-3AD203B41FA5}">
                      <a16:colId xmlns:a16="http://schemas.microsoft.com/office/drawing/2014/main" val="4165773799"/>
                    </a:ext>
                  </a:extLst>
                </a:gridCol>
              </a:tblGrid>
              <a:tr h="286215">
                <a:tc rowSpan="3">
                  <a:txBody>
                    <a:bodyPr/>
                    <a:lstStyle/>
                    <a:p>
                      <a:pPr marL="0" marR="0">
                        <a:spcBef>
                          <a:spcPts val="0"/>
                        </a:spcBef>
                        <a:spcAft>
                          <a:spcPts val="0"/>
                        </a:spcAft>
                      </a:pPr>
                      <a:r>
                        <a:rPr lang="en-US" sz="1400" dirty="0">
                          <a:effectLst/>
                        </a:rPr>
                        <a:t>Age of Primary Recipient</a:t>
                      </a:r>
                      <a:endParaRPr lang="en-US" sz="1400" dirty="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ctr"/>
                </a:tc>
                <a:tc rowSpan="3">
                  <a:txBody>
                    <a:bodyPr/>
                    <a:lstStyle/>
                    <a:p>
                      <a:pPr marL="0" marR="0">
                        <a:spcBef>
                          <a:spcPts val="0"/>
                        </a:spcBef>
                        <a:spcAft>
                          <a:spcPts val="0"/>
                        </a:spcAft>
                      </a:pPr>
                      <a:r>
                        <a:rPr lang="en-US" sz="1400" dirty="0">
                          <a:effectLst/>
                        </a:rPr>
                        <a:t>Age of Secondary Recipient</a:t>
                      </a:r>
                      <a:endParaRPr lang="en-US" sz="1400" dirty="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ctr"/>
                </a:tc>
                <a:tc rowSpan="2" gridSpan="2">
                  <a:txBody>
                    <a:bodyPr/>
                    <a:lstStyle/>
                    <a:p>
                      <a:pPr marL="0" marR="0" algn="ctr">
                        <a:spcBef>
                          <a:spcPts val="0"/>
                        </a:spcBef>
                        <a:spcAft>
                          <a:spcPts val="0"/>
                        </a:spcAft>
                      </a:pPr>
                      <a:r>
                        <a:rPr lang="en-US" sz="1400">
                          <a:effectLst/>
                        </a:rPr>
                        <a:t>All</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rowSpan="2" hMerge="1">
                  <a:txBody>
                    <a:bodyPr/>
                    <a:lstStyle/>
                    <a:p>
                      <a:endParaRPr lang="en-US"/>
                    </a:p>
                  </a:txBody>
                  <a:tcPr/>
                </a:tc>
                <a:tc gridSpan="16">
                  <a:txBody>
                    <a:bodyPr/>
                    <a:lstStyle/>
                    <a:p>
                      <a:pPr marL="0" marR="0" algn="ctr">
                        <a:spcBef>
                          <a:spcPts val="0"/>
                        </a:spcBef>
                        <a:spcAft>
                          <a:spcPts val="0"/>
                        </a:spcAft>
                      </a:pPr>
                      <a:r>
                        <a:rPr lang="en-US" sz="1400" u="sng">
                          <a:effectLst/>
                        </a:rPr>
                        <a:t>Transplant Year</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88122321"/>
                  </a:ext>
                </a:extLst>
              </a:tr>
              <a:tr h="286215">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a:txBody>
                    <a:bodyPr/>
                    <a:lstStyle/>
                    <a:p>
                      <a:pPr marL="0" marR="0" algn="ctr">
                        <a:spcBef>
                          <a:spcPts val="0"/>
                        </a:spcBef>
                        <a:spcAft>
                          <a:spcPts val="0"/>
                        </a:spcAft>
                      </a:pPr>
                      <a:r>
                        <a:rPr lang="en-US" sz="1400">
                          <a:effectLst/>
                        </a:rPr>
                        <a:t>2010</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ctr"/>
                </a:tc>
                <a:tc hMerge="1">
                  <a:txBody>
                    <a:bodyPr/>
                    <a:lstStyle/>
                    <a:p>
                      <a:endParaRPr lang="en-US"/>
                    </a:p>
                  </a:txBody>
                  <a:tcPr/>
                </a:tc>
                <a:tc gridSpan="2">
                  <a:txBody>
                    <a:bodyPr/>
                    <a:lstStyle/>
                    <a:p>
                      <a:pPr marL="0" marR="0" algn="ctr">
                        <a:spcBef>
                          <a:spcPts val="0"/>
                        </a:spcBef>
                        <a:spcAft>
                          <a:spcPts val="0"/>
                        </a:spcAft>
                      </a:pPr>
                      <a:r>
                        <a:rPr lang="en-US" sz="1400">
                          <a:effectLst/>
                        </a:rPr>
                        <a:t>2011</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ctr"/>
                </a:tc>
                <a:tc hMerge="1">
                  <a:txBody>
                    <a:bodyPr/>
                    <a:lstStyle/>
                    <a:p>
                      <a:endParaRPr lang="en-US"/>
                    </a:p>
                  </a:txBody>
                  <a:tcPr/>
                </a:tc>
                <a:tc gridSpan="2">
                  <a:txBody>
                    <a:bodyPr/>
                    <a:lstStyle/>
                    <a:p>
                      <a:pPr marL="0" marR="0" algn="ctr">
                        <a:spcBef>
                          <a:spcPts val="0"/>
                        </a:spcBef>
                        <a:spcAft>
                          <a:spcPts val="0"/>
                        </a:spcAft>
                      </a:pPr>
                      <a:r>
                        <a:rPr lang="en-US" sz="1400">
                          <a:effectLst/>
                        </a:rPr>
                        <a:t>2012</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ctr"/>
                </a:tc>
                <a:tc hMerge="1">
                  <a:txBody>
                    <a:bodyPr/>
                    <a:lstStyle/>
                    <a:p>
                      <a:endParaRPr lang="en-US"/>
                    </a:p>
                  </a:txBody>
                  <a:tcPr/>
                </a:tc>
                <a:tc gridSpan="2">
                  <a:txBody>
                    <a:bodyPr/>
                    <a:lstStyle/>
                    <a:p>
                      <a:pPr marL="0" marR="0" algn="ctr">
                        <a:spcBef>
                          <a:spcPts val="0"/>
                        </a:spcBef>
                        <a:spcAft>
                          <a:spcPts val="0"/>
                        </a:spcAft>
                      </a:pPr>
                      <a:r>
                        <a:rPr lang="en-US" sz="1400">
                          <a:effectLst/>
                        </a:rPr>
                        <a:t>2013</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ctr"/>
                </a:tc>
                <a:tc hMerge="1">
                  <a:txBody>
                    <a:bodyPr/>
                    <a:lstStyle/>
                    <a:p>
                      <a:endParaRPr lang="en-US"/>
                    </a:p>
                  </a:txBody>
                  <a:tcPr/>
                </a:tc>
                <a:tc gridSpan="2">
                  <a:txBody>
                    <a:bodyPr/>
                    <a:lstStyle/>
                    <a:p>
                      <a:pPr marL="0" marR="0" algn="ctr">
                        <a:spcBef>
                          <a:spcPts val="0"/>
                        </a:spcBef>
                        <a:spcAft>
                          <a:spcPts val="0"/>
                        </a:spcAft>
                      </a:pPr>
                      <a:r>
                        <a:rPr lang="en-US" sz="1400">
                          <a:effectLst/>
                        </a:rPr>
                        <a:t>2014</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ctr"/>
                </a:tc>
                <a:tc hMerge="1">
                  <a:txBody>
                    <a:bodyPr/>
                    <a:lstStyle/>
                    <a:p>
                      <a:endParaRPr lang="en-US"/>
                    </a:p>
                  </a:txBody>
                  <a:tcPr/>
                </a:tc>
                <a:tc gridSpan="2">
                  <a:txBody>
                    <a:bodyPr/>
                    <a:lstStyle/>
                    <a:p>
                      <a:pPr marL="0" marR="0" algn="ctr">
                        <a:spcBef>
                          <a:spcPts val="0"/>
                        </a:spcBef>
                        <a:spcAft>
                          <a:spcPts val="0"/>
                        </a:spcAft>
                      </a:pPr>
                      <a:r>
                        <a:rPr lang="en-US" sz="1400">
                          <a:effectLst/>
                        </a:rPr>
                        <a:t>2015</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ctr"/>
                </a:tc>
                <a:tc hMerge="1">
                  <a:txBody>
                    <a:bodyPr/>
                    <a:lstStyle/>
                    <a:p>
                      <a:endParaRPr lang="en-US"/>
                    </a:p>
                  </a:txBody>
                  <a:tcPr/>
                </a:tc>
                <a:tc gridSpan="2">
                  <a:txBody>
                    <a:bodyPr/>
                    <a:lstStyle/>
                    <a:p>
                      <a:pPr marL="0" marR="0" algn="ctr">
                        <a:spcBef>
                          <a:spcPts val="0"/>
                        </a:spcBef>
                        <a:spcAft>
                          <a:spcPts val="0"/>
                        </a:spcAft>
                      </a:pPr>
                      <a:r>
                        <a:rPr lang="en-US" sz="1400">
                          <a:effectLst/>
                        </a:rPr>
                        <a:t>2016</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ctr"/>
                </a:tc>
                <a:tc hMerge="1">
                  <a:txBody>
                    <a:bodyPr/>
                    <a:lstStyle/>
                    <a:p>
                      <a:endParaRPr lang="en-US"/>
                    </a:p>
                  </a:txBody>
                  <a:tcPr/>
                </a:tc>
                <a:tc gridSpan="2">
                  <a:txBody>
                    <a:bodyPr/>
                    <a:lstStyle/>
                    <a:p>
                      <a:pPr marL="0" marR="0" algn="ctr">
                        <a:spcBef>
                          <a:spcPts val="0"/>
                        </a:spcBef>
                        <a:spcAft>
                          <a:spcPts val="0"/>
                        </a:spcAft>
                      </a:pPr>
                      <a:r>
                        <a:rPr lang="en-US" sz="1400">
                          <a:effectLst/>
                        </a:rPr>
                        <a:t>2017</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ctr"/>
                </a:tc>
                <a:tc hMerge="1">
                  <a:txBody>
                    <a:bodyPr/>
                    <a:lstStyle/>
                    <a:p>
                      <a:endParaRPr lang="en-US"/>
                    </a:p>
                  </a:txBody>
                  <a:tcPr/>
                </a:tc>
                <a:extLst>
                  <a:ext uri="{0D108BD9-81ED-4DB2-BD59-A6C34878D82A}">
                    <a16:rowId xmlns:a16="http://schemas.microsoft.com/office/drawing/2014/main" val="896533854"/>
                  </a:ext>
                </a:extLst>
              </a:tr>
              <a:tr h="286215">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400">
                          <a:effectLst/>
                        </a:rPr>
                        <a:t>N</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N</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N</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N</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N</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N</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N</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N</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N</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654431709"/>
                  </a:ext>
                </a:extLst>
              </a:tr>
              <a:tr h="286215">
                <a:tc rowSpan="3">
                  <a:txBody>
                    <a:bodyPr/>
                    <a:lstStyle/>
                    <a:p>
                      <a:pPr marL="0" marR="0">
                        <a:spcBef>
                          <a:spcPts val="0"/>
                        </a:spcBef>
                        <a:spcAft>
                          <a:spcPts val="0"/>
                        </a:spcAft>
                      </a:pPr>
                      <a:r>
                        <a:rPr lang="en-US" sz="1400">
                          <a:effectLst/>
                        </a:rPr>
                        <a:t>Pediatric</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effectLst/>
                        </a:rPr>
                        <a:t>Pediatric</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400">
                          <a:effectLst/>
                        </a:rPr>
                        <a:t>41</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8.6</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1</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12.5</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6</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10.0</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8</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13.1</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8</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11.6</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4</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6.7</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2</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3.6</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4</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4.9</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8</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9.6</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861924006"/>
                  </a:ext>
                </a:extLst>
              </a:tr>
              <a:tr h="286215">
                <a:tc vMerge="1">
                  <a:txBody>
                    <a:bodyPr/>
                    <a:lstStyle/>
                    <a:p>
                      <a:endParaRPr lang="en-US"/>
                    </a:p>
                  </a:txBody>
                  <a:tcPr/>
                </a:tc>
                <a:tc>
                  <a:txBody>
                    <a:bodyPr/>
                    <a:lstStyle/>
                    <a:p>
                      <a:pPr marL="0" marR="0">
                        <a:spcBef>
                          <a:spcPts val="0"/>
                        </a:spcBef>
                        <a:spcAft>
                          <a:spcPts val="0"/>
                        </a:spcAft>
                      </a:pPr>
                      <a:r>
                        <a:rPr lang="en-US" sz="1400">
                          <a:effectLst/>
                        </a:rPr>
                        <a:t>Adult</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400">
                          <a:effectLst/>
                        </a:rPr>
                        <a:t>438</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91.4</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7</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87.5</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54</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90.0</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53</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86.9</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61</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88.4</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56</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93.3</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54</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96.4</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78</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95.1</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75</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90.4</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35220543"/>
                  </a:ext>
                </a:extLst>
              </a:tr>
              <a:tr h="286215">
                <a:tc vMerge="1">
                  <a:txBody>
                    <a:bodyPr/>
                    <a:lstStyle/>
                    <a:p>
                      <a:endParaRPr lang="en-US"/>
                    </a:p>
                  </a:txBody>
                  <a:tcPr/>
                </a:tc>
                <a:tc>
                  <a:txBody>
                    <a:bodyPr/>
                    <a:lstStyle/>
                    <a:p>
                      <a:pPr marL="0" marR="0">
                        <a:spcBef>
                          <a:spcPts val="0"/>
                        </a:spcBef>
                        <a:spcAft>
                          <a:spcPts val="0"/>
                        </a:spcAft>
                      </a:pPr>
                      <a:r>
                        <a:rPr lang="en-US" sz="1400">
                          <a:effectLst/>
                        </a:rPr>
                        <a:t>Total</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400">
                          <a:effectLst/>
                        </a:rPr>
                        <a:t>479</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dirty="0">
                          <a:effectLst/>
                        </a:rPr>
                        <a:t>100.0</a:t>
                      </a:r>
                      <a:endParaRPr lang="en-US" sz="1400" dirty="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8</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100.0</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60</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100.0</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dirty="0">
                          <a:effectLst/>
                        </a:rPr>
                        <a:t>61</a:t>
                      </a:r>
                      <a:endParaRPr lang="en-US" sz="1400" dirty="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100.0</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69</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100.0</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60</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100.0</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56</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100.0</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82</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100.0</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83</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100.0</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919380235"/>
                  </a:ext>
                </a:extLst>
              </a:tr>
              <a:tr h="286215">
                <a:tc rowSpan="3">
                  <a:txBody>
                    <a:bodyPr/>
                    <a:lstStyle/>
                    <a:p>
                      <a:pPr marL="0" marR="0">
                        <a:spcBef>
                          <a:spcPts val="0"/>
                        </a:spcBef>
                        <a:spcAft>
                          <a:spcPts val="0"/>
                        </a:spcAft>
                      </a:pPr>
                      <a:r>
                        <a:rPr lang="en-US" sz="1400">
                          <a:effectLst/>
                        </a:rPr>
                        <a:t>Adult</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effectLst/>
                        </a:rPr>
                        <a:t>Pediatric</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400">
                          <a:effectLst/>
                        </a:rPr>
                        <a:t>10</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27.0</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1</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100.0</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2</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33.3</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1</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dirty="0">
                          <a:effectLst/>
                        </a:rPr>
                        <a:t>20.0</a:t>
                      </a:r>
                      <a:endParaRPr lang="en-US" sz="1400" dirty="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dirty="0">
                          <a:effectLst/>
                        </a:rPr>
                        <a:t>4</a:t>
                      </a:r>
                      <a:endParaRPr lang="en-US" sz="1400" dirty="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dirty="0">
                          <a:effectLst/>
                        </a:rPr>
                        <a:t>66.7</a:t>
                      </a:r>
                      <a:endParaRPr lang="en-US" sz="1400" dirty="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0</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0.0</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1</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20.0</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1</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16.7</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0</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0.0</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071039428"/>
                  </a:ext>
                </a:extLst>
              </a:tr>
              <a:tr h="286215">
                <a:tc vMerge="1">
                  <a:txBody>
                    <a:bodyPr/>
                    <a:lstStyle/>
                    <a:p>
                      <a:endParaRPr lang="en-US"/>
                    </a:p>
                  </a:txBody>
                  <a:tcPr/>
                </a:tc>
                <a:tc>
                  <a:txBody>
                    <a:bodyPr/>
                    <a:lstStyle/>
                    <a:p>
                      <a:pPr marL="0" marR="0">
                        <a:spcBef>
                          <a:spcPts val="0"/>
                        </a:spcBef>
                        <a:spcAft>
                          <a:spcPts val="0"/>
                        </a:spcAft>
                      </a:pPr>
                      <a:r>
                        <a:rPr lang="en-US" sz="1400">
                          <a:effectLst/>
                        </a:rPr>
                        <a:t>Adult</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400">
                          <a:effectLst/>
                        </a:rPr>
                        <a:t>27</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73.0</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0</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0.0</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4</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66.7</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4</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80.0</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2</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dirty="0">
                          <a:effectLst/>
                        </a:rPr>
                        <a:t>33.3</a:t>
                      </a:r>
                      <a:endParaRPr lang="en-US" sz="1400" dirty="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dirty="0">
                          <a:effectLst/>
                        </a:rPr>
                        <a:t>3</a:t>
                      </a:r>
                      <a:endParaRPr lang="en-US" sz="1400" dirty="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dirty="0">
                          <a:effectLst/>
                        </a:rPr>
                        <a:t>100.0</a:t>
                      </a:r>
                      <a:endParaRPr lang="en-US" sz="1400" dirty="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dirty="0">
                          <a:effectLst/>
                        </a:rPr>
                        <a:t>4</a:t>
                      </a:r>
                      <a:endParaRPr lang="en-US" sz="1400" dirty="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80.0</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5</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83.3</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5</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100.0</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606977943"/>
                  </a:ext>
                </a:extLst>
              </a:tr>
              <a:tr h="286215">
                <a:tc vMerge="1">
                  <a:txBody>
                    <a:bodyPr/>
                    <a:lstStyle/>
                    <a:p>
                      <a:endParaRPr lang="en-US"/>
                    </a:p>
                  </a:txBody>
                  <a:tcPr/>
                </a:tc>
                <a:tc>
                  <a:txBody>
                    <a:bodyPr/>
                    <a:lstStyle/>
                    <a:p>
                      <a:pPr marL="0" marR="0">
                        <a:spcBef>
                          <a:spcPts val="0"/>
                        </a:spcBef>
                        <a:spcAft>
                          <a:spcPts val="0"/>
                        </a:spcAft>
                      </a:pPr>
                      <a:r>
                        <a:rPr lang="en-US" sz="1400">
                          <a:effectLst/>
                        </a:rPr>
                        <a:t>Total</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400">
                          <a:effectLst/>
                        </a:rPr>
                        <a:t>37</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100.0</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1</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100.0</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6</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100.0</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5</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100.0</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6</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100.0</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3</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a:effectLst/>
                        </a:rPr>
                        <a:t>100.0</a:t>
                      </a:r>
                      <a:endParaRPr lang="en-US" sz="140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dirty="0">
                          <a:effectLst/>
                        </a:rPr>
                        <a:t>5</a:t>
                      </a:r>
                      <a:endParaRPr lang="en-US" sz="1400" dirty="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dirty="0">
                          <a:effectLst/>
                        </a:rPr>
                        <a:t>100.0</a:t>
                      </a:r>
                      <a:endParaRPr lang="en-US" sz="1400" dirty="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dirty="0">
                          <a:effectLst/>
                        </a:rPr>
                        <a:t>6</a:t>
                      </a:r>
                      <a:endParaRPr lang="en-US" sz="1400" dirty="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dirty="0">
                          <a:effectLst/>
                        </a:rPr>
                        <a:t>100.0</a:t>
                      </a:r>
                      <a:endParaRPr lang="en-US" sz="1400" dirty="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dirty="0">
                          <a:effectLst/>
                        </a:rPr>
                        <a:t>5</a:t>
                      </a:r>
                      <a:endParaRPr lang="en-US" sz="1400" dirty="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400" dirty="0">
                          <a:effectLst/>
                        </a:rPr>
                        <a:t>100.0</a:t>
                      </a:r>
                      <a:endParaRPr lang="en-US" sz="1400" dirty="0">
                        <a:solidFill>
                          <a:srgbClr val="000000"/>
                        </a:solidFill>
                        <a:effectLst/>
                        <a:latin typeface="Arial" panose="020B0604020202020204" pitchFamily="34" charset="0"/>
                        <a:ea typeface="Cambria" panose="020405030504060302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326303711"/>
                  </a:ext>
                </a:extLst>
              </a:tr>
            </a:tbl>
          </a:graphicData>
        </a:graphic>
      </p:graphicFrame>
    </p:spTree>
    <p:extLst>
      <p:ext uri="{BB962C8B-B14F-4D97-AF65-F5344CB8AC3E}">
        <p14:creationId xmlns:p14="http://schemas.microsoft.com/office/powerpoint/2010/main" val="38695709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Custom 4">
      <a:dk1>
        <a:srgbClr val="000000"/>
      </a:dk1>
      <a:lt1>
        <a:sysClr val="window" lastClr="FFFFFF"/>
      </a:lt1>
      <a:dk2>
        <a:srgbClr val="0A468C"/>
      </a:dk2>
      <a:lt2>
        <a:srgbClr val="0FA0E4"/>
      </a:lt2>
      <a:accent1>
        <a:srgbClr val="FBC01E"/>
      </a:accent1>
      <a:accent2>
        <a:srgbClr val="78B43C"/>
      </a:accent2>
      <a:accent3>
        <a:srgbClr val="FA8716"/>
      </a:accent3>
      <a:accent4>
        <a:srgbClr val="BE0204"/>
      </a:accent4>
      <a:accent5>
        <a:srgbClr val="800040"/>
      </a:accent5>
      <a:accent6>
        <a:srgbClr val="7E13E3"/>
      </a:accent6>
      <a:hlink>
        <a:srgbClr val="0FA0E4"/>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file>

<file path=customXml/item2.xml><?xml version="1.0" encoding="utf-8"?>
<p:properties xmlns:p="http://schemas.microsoft.com/office/2006/metadata/properties" xmlns:xsi="http://www.w3.org/2001/XMLSchema-instance" xmlns:pc="http://schemas.microsoft.com/office/infopath/2007/PartnerControls">
  <documentManagement>
    <TaxCatchAll xmlns="c8f9c7e0-6682-419d-a909-cda05b6ce1a7"/>
    <Description0 xmlns="81014aad-9229-4a9a-a8a1-ab44a8a74d6a" xsi:nil="true"/>
    <c4269b1b5a244d6cade965ef625899db xmlns="c8f9c7e0-6682-419d-a909-cda05b6ce1a7">
      <Terms xmlns="http://schemas.microsoft.com/office/infopath/2007/PartnerControls"/>
    </c4269b1b5a244d6cade965ef625899db>
    <_dlc_DocId xmlns="c8f9c7e0-6682-419d-a909-cda05b6ce1a7">TN63ZTJYM4AM-913-6354</_dlc_DocId>
    <_dlc_DocIdUrl xmlns="c8f9c7e0-6682-419d-a909-cda05b6ce1a7">
      <Url>https://bodandcommittees.unos.org/Staff/_layouts/15/DocIdRedir.aspx?ID=TN63ZTJYM4AM-913-6354</Url>
      <Description>TN63ZTJYM4AM-913-6354</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2874F892C36DA04DA6B17F05777AF913" ma:contentTypeVersion="5" ma:contentTypeDescription="Create a new document." ma:contentTypeScope="" ma:versionID="05e82659128e49c40775aea32f147461">
  <xsd:schema xmlns:xsd="http://www.w3.org/2001/XMLSchema" xmlns:xs="http://www.w3.org/2001/XMLSchema" xmlns:p="http://schemas.microsoft.com/office/2006/metadata/properties" xmlns:ns2="81014aad-9229-4a9a-a8a1-ab44a8a74d6a" xmlns:ns3="c8f9c7e0-6682-419d-a909-cda05b6ce1a7" targetNamespace="http://schemas.microsoft.com/office/2006/metadata/properties" ma:root="true" ma:fieldsID="75efac5685f38c910875205af0f74d2f" ns2:_="" ns3:_="">
    <xsd:import namespace="81014aad-9229-4a9a-a8a1-ab44a8a74d6a"/>
    <xsd:import namespace="c8f9c7e0-6682-419d-a909-cda05b6ce1a7"/>
    <xsd:element name="properties">
      <xsd:complexType>
        <xsd:sequence>
          <xsd:element name="documentManagement">
            <xsd:complexType>
              <xsd:all>
                <xsd:element ref="ns2:Description0" minOccurs="0"/>
                <xsd:element ref="ns3:c4269b1b5a244d6cade965ef625899db" minOccurs="0"/>
                <xsd:element ref="ns3:TaxCatchAll"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014aad-9229-4a9a-a8a1-ab44a8a74d6a" elementFormDefault="qualified">
    <xsd:import namespace="http://schemas.microsoft.com/office/2006/documentManagement/types"/>
    <xsd:import namespace="http://schemas.microsoft.com/office/infopath/2007/PartnerControls"/>
    <xsd:element name="Description0" ma:index="8" nillable="true" ma:displayName="Description" ma:internalName="Description0"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8f9c7e0-6682-419d-a909-cda05b6ce1a7" elementFormDefault="qualified">
    <xsd:import namespace="http://schemas.microsoft.com/office/2006/documentManagement/types"/>
    <xsd:import namespace="http://schemas.microsoft.com/office/infopath/2007/PartnerControls"/>
    <xsd:element name="c4269b1b5a244d6cade965ef625899db" ma:index="10" nillable="true" ma:taxonomy="true" ma:internalName="c4269b1b5a244d6cade965ef625899db" ma:taxonomyFieldName="Committee" ma:displayName="Committee" ma:default="" ma:fieldId="{c4269b1b-5a24-4d6c-ade9-65ef625899db}" ma:sspId="09d43ddc-1a97-435c-9af9-0bb7717532f3" ma:termSetId="daa0dd1a-8990-4ffa-bf6d-8a700896fba3" ma:anchorId="00000000-0000-0000-0000-000000000000" ma:open="false" ma:isKeyword="false">
      <xsd:complexType>
        <xsd:sequence>
          <xsd:element ref="pc:Terms" minOccurs="0" maxOccurs="1"/>
        </xsd:sequence>
      </xsd:complexType>
    </xsd:element>
    <xsd:element name="TaxCatchAll" ma:index="11" nillable="true" ma:displayName="Taxonomy Catch All Column" ma:hidden="true" ma:list="{c982f4c0-1e9c-4234-ab42-12852a6abd89}" ma:internalName="TaxCatchAll" ma:showField="CatchAllData" ma:web="c8f9c7e0-6682-419d-a909-cda05b6ce1a7">
      <xsd:complexType>
        <xsd:complexContent>
          <xsd:extension base="dms:MultiChoiceLookup">
            <xsd:sequence>
              <xsd:element name="Value" type="dms:Lookup" maxOccurs="unbounded" minOccurs="0" nillable="true"/>
            </xsd:sequence>
          </xsd:extension>
        </xsd:complexContent>
      </xsd:complexType>
    </xsd:element>
    <xsd:element name="_dlc_DocId" ma:index="12" nillable="true" ma:displayName="Document ID Value" ma:description="The value of the document ID assigned to this item." ma:internalName="_dlc_DocId" ma:readOnly="true">
      <xsd:simpleType>
        <xsd:restriction base="dms:Text"/>
      </xsd:simpleType>
    </xsd:element>
    <xsd:element name="_dlc_DocIdUrl" ma:index="13"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4"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DFC2440-AF3B-4191-9483-9E8DB1836E49}">
  <ds:schemaRefs>
    <ds:schemaRef ds:uri="http://schemas.microsoft.com/sharepoint/events"/>
  </ds:schemaRefs>
</ds:datastoreItem>
</file>

<file path=customXml/itemProps2.xml><?xml version="1.0" encoding="utf-8"?>
<ds:datastoreItem xmlns:ds="http://schemas.openxmlformats.org/officeDocument/2006/customXml" ds:itemID="{7CB4DD36-3E77-48C1-BD50-FF15F831F4D8}">
  <ds:schemaRefs>
    <ds:schemaRef ds:uri="81014aad-9229-4a9a-a8a1-ab44a8a74d6a"/>
    <ds:schemaRef ds:uri="http://www.w3.org/XML/1998/namespace"/>
    <ds:schemaRef ds:uri="http://schemas.microsoft.com/office/2006/documentManagement/types"/>
    <ds:schemaRef ds:uri="http://purl.org/dc/dcmitype/"/>
    <ds:schemaRef ds:uri="http://purl.org/dc/elements/1.1/"/>
    <ds:schemaRef ds:uri="http://schemas.microsoft.com/office/infopath/2007/PartnerControls"/>
    <ds:schemaRef ds:uri="http://schemas.openxmlformats.org/package/2006/metadata/core-properties"/>
    <ds:schemaRef ds:uri="c8f9c7e0-6682-419d-a909-cda05b6ce1a7"/>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19AC5259-4682-454A-9542-9B6F82E2C399}">
  <ds:schemaRefs>
    <ds:schemaRef ds:uri="http://schemas.microsoft.com/sharepoint/v3/contenttype/forms"/>
  </ds:schemaRefs>
</ds:datastoreItem>
</file>

<file path=customXml/itemProps4.xml><?xml version="1.0" encoding="utf-8"?>
<ds:datastoreItem xmlns:ds="http://schemas.openxmlformats.org/officeDocument/2006/customXml" ds:itemID="{059CDFBD-ED3E-42B6-9FD5-791F297A78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1014aad-9229-4a9a-a8a1-ab44a8a74d6a"/>
    <ds:schemaRef ds:uri="c8f9c7e0-6682-419d-a909-cda05b6ce1a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1103</TotalTime>
  <Words>1128</Words>
  <Application>Microsoft Office PowerPoint</Application>
  <PresentationFormat>Custom</PresentationFormat>
  <Paragraphs>441</Paragraphs>
  <Slides>12</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Cambria</vt:lpstr>
      <vt:lpstr>Myriad Pro</vt:lpstr>
      <vt:lpstr>Times New Roman</vt:lpstr>
      <vt:lpstr>Wingdings</vt:lpstr>
      <vt:lpstr>Expo</vt:lpstr>
      <vt:lpstr>Split Liver Variance</vt:lpstr>
      <vt:lpstr>What problem will the proposal solve? </vt:lpstr>
      <vt:lpstr>What is the proposed solution?</vt:lpstr>
      <vt:lpstr>PowerPoint Presentation</vt:lpstr>
      <vt:lpstr>How will members implement this proposal?</vt:lpstr>
      <vt:lpstr>How will the OPTN implement this proposal?</vt:lpstr>
      <vt:lpstr>Is the Committee seeking feedback</vt:lpstr>
      <vt:lpstr>Questions?</vt:lpstr>
      <vt:lpstr>Supporting Evidence</vt:lpstr>
      <vt:lpstr>500nm Radius Circles Around Donor Hospitals</vt:lpstr>
      <vt:lpstr>Deceased Donor Split Liver Transplants in the U.S., During January 1, 2014 to December 31, 2018, Stratified by Transplant Year</vt:lpstr>
      <vt:lpstr>Deceased Donor Split Liver Transplants in the U.S., During January 1, 2014 to December 31, 2018, by Year and OPTN Region</vt:lpstr>
    </vt:vector>
  </TitlesOfParts>
  <Company>UNOS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Kevin Smolen</dc:creator>
  <cp:lastModifiedBy>Karen Sokohl</cp:lastModifiedBy>
  <cp:revision>63</cp:revision>
  <dcterms:created xsi:type="dcterms:W3CDTF">2010-09-17T15:26:33Z</dcterms:created>
  <dcterms:modified xsi:type="dcterms:W3CDTF">2019-02-06T23:20:15Z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0x0101002874F892C36DA04DA6B17F05777AF913</vt:lpwstr>
  </property>
  <property fmtid="{D5CDD505-2E9C-101B-9397-08002B2CF9AE}" pid="3" name="_dlc_DocIdItemGuid">
    <vt:lpwstr>4b5e162d-cc3d-4aa8-86d4-27de9de93b0a</vt:lpwstr>
  </property>
  <property fmtid="{D5CDD505-2E9C-101B-9397-08002B2CF9AE}" pid="4" name="Committee">
    <vt:lpwstr/>
  </property>
</Properties>
</file>