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0"/>
  </p:notesMasterIdLst>
  <p:handoutMasterIdLst>
    <p:handoutMasterId r:id="rId11"/>
  </p:handoutMasterIdLst>
  <p:sldIdLst>
    <p:sldId id="261" r:id="rId5"/>
    <p:sldId id="262" r:id="rId6"/>
    <p:sldId id="266" r:id="rId7"/>
    <p:sldId id="267" r:id="rId8"/>
    <p:sldId id="269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2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Michelle C. Wilson" initials="MCW" lastIdx="2" clrIdx="1">
    <p:extLst>
      <p:ext uri="{19B8F6BF-5375-455C-9EA6-DF929625EA0E}">
        <p15:presenceInfo xmlns:p15="http://schemas.microsoft.com/office/powerpoint/2012/main" userId="S-1-5-21-3838001524-2532167733-2738084025-15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5"/>
    <a:srgbClr val="D76600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68360" autoAdjust="0"/>
  </p:normalViewPr>
  <p:slideViewPr>
    <p:cSldViewPr snapToGrid="0" snapToObjects="1">
      <p:cViewPr varScale="1">
        <p:scale>
          <a:sx n="55" d="100"/>
          <a:sy n="55" d="100"/>
        </p:scale>
        <p:origin x="1368" y="6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Committee recently had</a:t>
            </a:r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 proposal approved by the Board that will improve the efficiency of organ placement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was 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pproved by the Board on Dec. 5,</a:t>
            </a:r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2017 by a vote of 32-4-0.</a:t>
            </a:r>
          </a:p>
          <a:p>
            <a:r>
              <a:rPr lang="en-US" sz="3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main aspects of the proposal included: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Reducing</a:t>
            </a:r>
            <a:r>
              <a:rPr lang="en-US" sz="2400" baseline="0" dirty="0" smtClean="0"/>
              <a:t> the </a:t>
            </a:r>
            <a:r>
              <a:rPr lang="en-US" sz="2400" dirty="0" smtClean="0"/>
              <a:t>current time limits for responding to organ offers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Establishing a new time limit for primary transplant hospitals to make a final decision on organ offers (1 hour)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Limiting the number of organ offer acceptances (per organ</a:t>
            </a:r>
            <a:r>
              <a:rPr lang="en-US" sz="2400" baseline="0" dirty="0" smtClean="0"/>
              <a:t> type)</a:t>
            </a:r>
            <a:r>
              <a:rPr lang="en-US" sz="2400" dirty="0" smtClean="0"/>
              <a:t>per candidate to 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Requiring OPOs to enter organ acceptance when received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Modifying Policy 2.11: Deceased Donor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implementation dates for the approved changes are listed here: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hanges to Policies 2.2 (OPO Responsibilities), 2.11 (Required Deceased Donor 1 Information, and 2.12 (Requested Deceased Donor Information),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these will be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March 1, 2018 since they do not require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programming.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the 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hanges to Policies 1.2 (Definitions), 5.6.B (Time Limit for 5 Acceptance), and 5.6.C (Effect of Acceptance),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these will be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pending implementation. Currently, the changes to the</a:t>
            </a:r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time limits are scheduled for the second quarter of 2018.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Here are the current</a:t>
            </a:r>
            <a:r>
              <a:rPr lang="en-US" sz="1200" baseline="0" dirty="0" smtClean="0"/>
              <a:t> committee projects.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 the Expedited Organ Placement project,</a:t>
            </a:r>
            <a:r>
              <a:rPr lang="en-US" sz="1200" baseline="0" dirty="0" smtClean="0"/>
              <a:t> the committee currently has a concept paper out for public comment in order to solicit feedback to help the committee develop a policy proposal.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For the System Optimizations project, this</a:t>
            </a:r>
            <a:r>
              <a:rPr lang="en-US" sz="1200" baseline="0" dirty="0" smtClean="0"/>
              <a:t> project will continue to evaluate additional ways to improve organ placement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DCD Policy Review – this is a new issue the committee is addressing based on questions from the community. During its</a:t>
            </a:r>
            <a:r>
              <a:rPr lang="en-US" sz="1200" baseline="0" dirty="0" smtClean="0"/>
              <a:t> fall meeting, the Committee determined that the current DCD policy needs to be reviewed to determine if updates are needed.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1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hunter@unos.org" TargetMode="External"/><Relationship Id="rId2" Type="http://schemas.openxmlformats.org/officeDocument/2006/relationships/hyperlink" Target="mailto:jprinz@donorallianc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OPO Committee 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6540" y="3414888"/>
            <a:ext cx="11073631" cy="9056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Spring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283973"/>
            <a:ext cx="11651768" cy="859690"/>
          </a:xfrm>
        </p:spPr>
        <p:txBody>
          <a:bodyPr/>
          <a:lstStyle/>
          <a:p>
            <a:r>
              <a:rPr lang="en-US" sz="4400" dirty="0" smtClean="0"/>
              <a:t>Recent Public Comment Proposals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348740"/>
            <a:ext cx="11394917" cy="485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to Improve the Efficiency of Organ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lacement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Approved by the Board on Dec. 5, 2017</a:t>
            </a:r>
          </a:p>
          <a:p>
            <a:pPr lvl="1"/>
            <a:r>
              <a:rPr lang="en-US" sz="2400" dirty="0" smtClean="0">
                <a:solidFill>
                  <a:srgbClr val="002045"/>
                </a:solidFill>
              </a:rPr>
              <a:t>Reduced </a:t>
            </a:r>
            <a:r>
              <a:rPr lang="en-US" sz="2400" dirty="0">
                <a:solidFill>
                  <a:srgbClr val="002045"/>
                </a:solidFill>
              </a:rPr>
              <a:t>current time limits for responding to organ offers</a:t>
            </a:r>
          </a:p>
          <a:p>
            <a:pPr lvl="1"/>
            <a:r>
              <a:rPr lang="en-US" sz="2400" dirty="0" smtClean="0">
                <a:solidFill>
                  <a:srgbClr val="002045"/>
                </a:solidFill>
              </a:rPr>
              <a:t>Established </a:t>
            </a:r>
            <a:r>
              <a:rPr lang="en-US" sz="2400" dirty="0">
                <a:solidFill>
                  <a:srgbClr val="002045"/>
                </a:solidFill>
              </a:rPr>
              <a:t>new time limit for primary transplant hospitals to make a final decision on organ offers (1 hour)</a:t>
            </a:r>
          </a:p>
          <a:p>
            <a:pPr lvl="1"/>
            <a:r>
              <a:rPr lang="en-US" sz="2400" dirty="0" smtClean="0">
                <a:solidFill>
                  <a:srgbClr val="002045"/>
                </a:solidFill>
              </a:rPr>
              <a:t>Limited organ offer acceptances </a:t>
            </a:r>
          </a:p>
          <a:p>
            <a:pPr lvl="1"/>
            <a:r>
              <a:rPr lang="en-US" sz="2400" dirty="0" smtClean="0">
                <a:solidFill>
                  <a:srgbClr val="002045"/>
                </a:solidFill>
              </a:rPr>
              <a:t>Required </a:t>
            </a:r>
            <a:r>
              <a:rPr lang="en-US" sz="2400" dirty="0">
                <a:solidFill>
                  <a:srgbClr val="002045"/>
                </a:solidFill>
              </a:rPr>
              <a:t>OPOs to enter organ acceptance when received </a:t>
            </a:r>
          </a:p>
          <a:p>
            <a:pPr lvl="1"/>
            <a:r>
              <a:rPr lang="en-US" sz="2400" dirty="0" smtClean="0">
                <a:solidFill>
                  <a:srgbClr val="002045"/>
                </a:solidFill>
              </a:rPr>
              <a:t>Modified </a:t>
            </a:r>
            <a:r>
              <a:rPr lang="en-US" sz="2400" dirty="0">
                <a:solidFill>
                  <a:srgbClr val="002045"/>
                </a:solidFill>
              </a:rPr>
              <a:t>Policy 2.11: Deceased Donor Information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5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274320"/>
            <a:ext cx="11651768" cy="1162594"/>
          </a:xfrm>
        </p:spPr>
        <p:txBody>
          <a:bodyPr/>
          <a:lstStyle/>
          <a:p>
            <a:r>
              <a:rPr lang="en-US" sz="4400" dirty="0" smtClean="0"/>
              <a:t>Policy Implementation Dates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38580" y="1584960"/>
            <a:ext cx="11394917" cy="427796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Policies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2.2 (OPO Responsibilities), 2.11 (Required Deceased Donor 1 Information, and 2.12 (Requested Deceased Donor Information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– effective March 1, 2018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to Policies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1.2 (Definitions), 5.6.B (Time Limit for 5 Acceptance), and 5.6.C (Effect of Acceptance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– effective pending implementation, scheduled for Q2 2018</a:t>
            </a:r>
          </a:p>
        </p:txBody>
      </p:sp>
    </p:spTree>
    <p:extLst>
      <p:ext uri="{BB962C8B-B14F-4D97-AF65-F5344CB8AC3E}">
        <p14:creationId xmlns:p14="http://schemas.microsoft.com/office/powerpoint/2010/main" val="156549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665514"/>
            <a:ext cx="11394917" cy="41409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Expedited Organ Placement</a:t>
            </a:r>
          </a:p>
          <a:p>
            <a:r>
              <a:rPr lang="en-US" sz="3600" dirty="0" smtClean="0"/>
              <a:t>System Optimizations to Expedite Organ Allocation and Increase Utilization</a:t>
            </a:r>
          </a:p>
          <a:p>
            <a:r>
              <a:rPr lang="en-US" sz="3600" dirty="0" smtClean="0"/>
              <a:t>DCD Policy Review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465776"/>
            <a:ext cx="11651769" cy="850932"/>
          </a:xfrm>
        </p:spPr>
        <p:txBody>
          <a:bodyPr/>
          <a:lstStyle/>
          <a:p>
            <a:r>
              <a:rPr lang="en-US" sz="4400" dirty="0" smtClean="0"/>
              <a:t>Committee Projects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6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747157"/>
            <a:ext cx="11394917" cy="40069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Jennifer Prinz, RN, BSN, MPH, CPTC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Chair                           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jprinz@donoralliance.org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Hunter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Liaison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robert.hunter@unos.org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450224"/>
            <a:ext cx="11651769" cy="85093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6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Props1.xml><?xml version="1.0" encoding="utf-8"?>
<ds:datastoreItem xmlns:ds="http://schemas.openxmlformats.org/officeDocument/2006/customXml" ds:itemID="{C6CCB8E8-A8E5-4101-AC3C-7DA8ADED5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4DD36-3E77-48C1-BD50-FF15F831F4D8}">
  <ds:schemaRefs>
    <ds:schemaRef ds:uri="eb91da90-ef78-48fa-8294-c2e3b9c4157a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488</Words>
  <Application>Microsoft Office PowerPoint</Application>
  <PresentationFormat>Custom</PresentationFormat>
  <Paragraphs>48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Wingdings</vt:lpstr>
      <vt:lpstr>Expo</vt:lpstr>
      <vt:lpstr>OPO Committee </vt:lpstr>
      <vt:lpstr>Recent Public Comment Proposals</vt:lpstr>
      <vt:lpstr>Policy Implementation Dates</vt:lpstr>
      <vt:lpstr>Committee Projects </vt:lpstr>
      <vt:lpstr>Questions?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48</cp:revision>
  <dcterms:created xsi:type="dcterms:W3CDTF">2010-09-17T15:26:33Z</dcterms:created>
  <dcterms:modified xsi:type="dcterms:W3CDTF">2018-02-16T17:52:29Z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77589e5d-3c9a-4ae7-8e91-b377234c341b</vt:lpwstr>
  </property>
  <property fmtid="{D5CDD505-2E9C-101B-9397-08002B2CF9AE}" pid="4" name="Committee">
    <vt:lpwstr/>
  </property>
</Properties>
</file>