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3" r:id="rId5"/>
    <p:sldMasterId id="2147483669" r:id="rId6"/>
  </p:sldMasterIdLst>
  <p:notesMasterIdLst>
    <p:notesMasterId r:id="rId19"/>
  </p:notesMasterIdLst>
  <p:sldIdLst>
    <p:sldId id="384" r:id="rId7"/>
    <p:sldId id="386" r:id="rId8"/>
    <p:sldId id="385" r:id="rId9"/>
    <p:sldId id="388" r:id="rId10"/>
    <p:sldId id="380" r:id="rId11"/>
    <p:sldId id="396" r:id="rId12"/>
    <p:sldId id="397" r:id="rId13"/>
    <p:sldId id="398" r:id="rId14"/>
    <p:sldId id="389" r:id="rId15"/>
    <p:sldId id="394" r:id="rId16"/>
    <p:sldId id="375" r:id="rId17"/>
    <p:sldId id="39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6065CCD-ED78-40C5-82DA-13A6E29F0270}">
          <p14:sldIdLst>
            <p14:sldId id="384"/>
            <p14:sldId id="386"/>
            <p14:sldId id="385"/>
            <p14:sldId id="388"/>
          </p14:sldIdLst>
        </p14:section>
        <p14:section name="Next Steps" id="{6C960C83-CACE-4EE2-8DC9-1A3BBAE154FE}">
          <p14:sldIdLst>
            <p14:sldId id="380"/>
            <p14:sldId id="396"/>
            <p14:sldId id="397"/>
            <p14:sldId id="398"/>
            <p14:sldId id="389"/>
            <p14:sldId id="394"/>
            <p14:sldId id="375"/>
          </p14:sldIdLst>
        </p14:section>
        <p14:section name="Backup" id="{B35F7941-2DDD-4856-82B4-B202284687E6}">
          <p14:sldIdLst>
            <p14:sldId id="399"/>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z Robbins" initials="LR" lastIdx="6" clrIdx="0">
    <p:extLst>
      <p:ext uri="{19B8F6BF-5375-455C-9EA6-DF929625EA0E}">
        <p15:presenceInfo xmlns:p15="http://schemas.microsoft.com/office/powerpoint/2012/main" userId="S-1-5-21-3838001524-2532167733-2738084025-7535" providerId="AD"/>
      </p:ext>
    </p:extLst>
  </p:cmAuthor>
  <p:cmAuthor id="2" name="Shannon F. Edwards" initials="SFE" lastIdx="8" clrIdx="1">
    <p:extLst>
      <p:ext uri="{19B8F6BF-5375-455C-9EA6-DF929625EA0E}">
        <p15:presenceInfo xmlns:p15="http://schemas.microsoft.com/office/powerpoint/2012/main" userId="S-1-5-21-3838001524-2532167733-2738084025-1549" providerId="AD"/>
      </p:ext>
    </p:extLst>
  </p:cmAuthor>
  <p:cmAuthor id="3" name="Peter Goldin" initials="PG" lastIdx="6"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71912" autoAdjust="0"/>
  </p:normalViewPr>
  <p:slideViewPr>
    <p:cSldViewPr snapToGrid="0">
      <p:cViewPr varScale="1">
        <p:scale>
          <a:sx n="83" d="100"/>
          <a:sy n="83" d="100"/>
        </p:scale>
        <p:origin x="1386" y="78"/>
      </p:cViewPr>
      <p:guideLst/>
    </p:cSldViewPr>
  </p:slideViewPr>
  <p:notesTextViewPr>
    <p:cViewPr>
      <p:scale>
        <a:sx n="3" d="2"/>
        <a:sy n="3" d="2"/>
      </p:scale>
      <p:origin x="0" y="0"/>
    </p:cViewPr>
  </p:notesTextViewPr>
  <p:sorterViewPr>
    <p:cViewPr varScale="1">
      <p:scale>
        <a:sx n="100" d="100"/>
        <a:sy n="100" d="100"/>
      </p:scale>
      <p:origin x="0" y="-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5C678E-4325-4DD3-9E45-86F0FAA8FFAE}" type="datetimeFigureOut">
              <a:rPr lang="en-US" smtClean="0"/>
              <a:t>8/20/2018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0E0169-329A-4487-94DD-AC7C3A86EFEA}" type="slidenum">
              <a:rPr lang="en-US" smtClean="0"/>
              <a:t>‹#›</a:t>
            </a:fld>
            <a:endParaRPr lang="en-US"/>
          </a:p>
        </p:txBody>
      </p:sp>
    </p:spTree>
    <p:extLst>
      <p:ext uri="{BB962C8B-B14F-4D97-AF65-F5344CB8AC3E}">
        <p14:creationId xmlns:p14="http://schemas.microsoft.com/office/powerpoint/2010/main" val="3977634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E0169-329A-4487-94DD-AC7C3A86EFEA}" type="slidenum">
              <a:rPr lang="en-US" smtClean="0"/>
              <a:t>1</a:t>
            </a:fld>
            <a:endParaRPr lang="en-US"/>
          </a:p>
        </p:txBody>
      </p:sp>
    </p:spTree>
    <p:extLst>
      <p:ext uri="{BB962C8B-B14F-4D97-AF65-F5344CB8AC3E}">
        <p14:creationId xmlns:p14="http://schemas.microsoft.com/office/powerpoint/2010/main" val="2077408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E0169-329A-4487-94DD-AC7C3A86EFEA}" type="slidenum">
              <a:rPr lang="en-US" smtClean="0"/>
              <a:t>2</a:t>
            </a:fld>
            <a:endParaRPr lang="en-US"/>
          </a:p>
        </p:txBody>
      </p:sp>
    </p:spTree>
    <p:extLst>
      <p:ext uri="{BB962C8B-B14F-4D97-AF65-F5344CB8AC3E}">
        <p14:creationId xmlns:p14="http://schemas.microsoft.com/office/powerpoint/2010/main" val="3716634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table shows how each principle relates to a part of the Final Rule</a:t>
            </a:r>
          </a:p>
          <a:p>
            <a:endParaRPr lang="en-US" baseline="0" dirty="0" smtClean="0"/>
          </a:p>
          <a:p>
            <a:r>
              <a:rPr lang="en-US" baseline="0" dirty="0" smtClean="0"/>
              <a:t>(You can read each principle and its corresponding Final Rule part)</a:t>
            </a:r>
          </a:p>
          <a:p>
            <a:endParaRPr lang="en-US" dirty="0"/>
          </a:p>
        </p:txBody>
      </p:sp>
      <p:sp>
        <p:nvSpPr>
          <p:cNvPr id="4" name="Slide Number Placeholder 3"/>
          <p:cNvSpPr>
            <a:spLocks noGrp="1"/>
          </p:cNvSpPr>
          <p:nvPr>
            <p:ph type="sldNum" sz="quarter" idx="10"/>
          </p:nvPr>
        </p:nvSpPr>
        <p:spPr/>
        <p:txBody>
          <a:bodyPr/>
          <a:lstStyle/>
          <a:p>
            <a:fld id="{26E34781-6EDE-5B4E-B103-71F0AC490716}" type="slidenum">
              <a:rPr lang="en-US" smtClean="0"/>
              <a:t>3</a:t>
            </a:fld>
            <a:endParaRPr lang="en-US" dirty="0"/>
          </a:p>
        </p:txBody>
      </p:sp>
    </p:spTree>
    <p:extLst>
      <p:ext uri="{BB962C8B-B14F-4D97-AF65-F5344CB8AC3E}">
        <p14:creationId xmlns:p14="http://schemas.microsoft.com/office/powerpoint/2010/main" val="2744874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600"/>
              </a:spcAft>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The Committee also identified three frameworks for geographic distribution that it finds to be consistent with the principles and with the Final Rule. The Committee recommends further discussion by the Board and by the community of the merits of the three frameworks, but agrees that the system would be best served by adopting a single common framework to be applied to all organ allocation policies. Even within a common framework, each organ would have medically determined factors that apply specifically to that organ. The three frameworks identified by the Committee are:</a:t>
            </a:r>
          </a:p>
          <a:p>
            <a:pPr marL="342900" marR="0" lvl="0" indent="-342900">
              <a:spcBef>
                <a:spcPts val="0"/>
              </a:spcBef>
              <a:spcAft>
                <a:spcPts val="0"/>
              </a:spcAft>
              <a:buFont typeface="+mj-lt"/>
              <a:buAutoNum type="arabicPeriod"/>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Organ Distribution Based on Fixed Distance from the Donor Hospital</a:t>
            </a:r>
          </a:p>
          <a:p>
            <a:pPr marL="342900" marR="0" lvl="0" indent="-342900">
              <a:spcBef>
                <a:spcPts val="0"/>
              </a:spcBef>
              <a:spcAft>
                <a:spcPts val="0"/>
              </a:spcAft>
              <a:buFont typeface="+mj-lt"/>
              <a:buAutoNum type="arabicPeriod"/>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Organ Distribution Based on Mathematical Optimization</a:t>
            </a:r>
          </a:p>
          <a:p>
            <a:pPr marL="342900" marR="0" lvl="0" indent="-342900">
              <a:spcBef>
                <a:spcPts val="0"/>
              </a:spcBef>
              <a:spcAft>
                <a:spcPts val="600"/>
              </a:spcAft>
              <a:buFont typeface="+mj-lt"/>
              <a:buAutoNum type="arabicPeriod"/>
            </a:pPr>
            <a:r>
              <a:rPr lang="en-US" sz="1200" dirty="0" smtClean="0">
                <a:effectLst/>
                <a:latin typeface="Arial" panose="020B0604020202020204" pitchFamily="34" charset="0"/>
                <a:ea typeface="Calibri" panose="020F0502020204030204" pitchFamily="34" charset="0"/>
                <a:cs typeface="Times New Roman" panose="02020603050405020304" pitchFamily="18" charset="0"/>
              </a:rPr>
              <a:t>Organ Distribution without Geographic Boundaries</a:t>
            </a: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107800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Illustrations, Animation and Kevin O’Connor video can be found at:  https://transplantpro.org/policy/organ-distribution/</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This framework creates fixed geographic areas based on the distance between the donor hospital and the transplant candidate’s hospital. While local matches may receive priority, this approach may also allow wider distribution for other characteristics such as medical urgency.</a:t>
            </a:r>
          </a:p>
          <a:p>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In this example, the donor hospital is located between and relatively close to transplant hospitals B and E. Candidates at hospitals B and E are within the first proximity circle. Candidates at transplant hospitals A, C and D are in a wider circle. If there are no major differences in urgency between candidates at any of the hospitals, the local candidates at hospitals B or E would appear on a match run before those in the wider circle. But if a candidate at hospital C is considerably sicker than any at hospital B or E, the system could prioritize that candidate ahead of more local candidates.</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ADVANTAGES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Easy</a:t>
            </a:r>
            <a:r>
              <a:rPr lang="en-US" sz="1200" kern="1200" baseline="0" dirty="0" smtClean="0">
                <a:solidFill>
                  <a:schemeClr val="tx1"/>
                </a:solidFill>
                <a:effectLst/>
                <a:latin typeface="+mn-lt"/>
                <a:ea typeface="+mn-ea"/>
                <a:cs typeface="+mn-cs"/>
              </a:rPr>
              <a:t> to explain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Allows you to consider organ-specific constraints such as travel time.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Extends distribution to a larger area – this means medically urgent patients across a broader area could receive an organ.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DISADVANTAGES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However the proximity is determined, it uses fixed boundaries.  As a result, two candidates who have similar matching characteristics and level of medical urgency may be treated very differently because they fall in different zones, even though they may be just a few miles apart.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Also, there are differences in population density from one area of the country to another.  This may mean that circles of the same size across the country could result in having a higher or lower number of potential candidates within the zones.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B40E0169-329A-4487-94DD-AC7C3A86EFEA}" type="slidenum">
              <a:rPr lang="en-US" smtClean="0"/>
              <a:t>6</a:t>
            </a:fld>
            <a:endParaRPr lang="en-US"/>
          </a:p>
        </p:txBody>
      </p:sp>
    </p:spTree>
    <p:extLst>
      <p:ext uri="{BB962C8B-B14F-4D97-AF65-F5344CB8AC3E}">
        <p14:creationId xmlns:p14="http://schemas.microsoft.com/office/powerpoint/2010/main" val="2085296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Mathematical optimization can be used to establish distribution boundaries. The boundaries are based on a statistical formula designed to achieve the best results for one or more specific goals, such as having a consistent ratio of donors to potential recipients within each distribution area. Distribution areas could range from a limited number of large districts to a relatively large number of localized neighborhoods. Their shape could also be customized to account for unique issues of demographics, geography or clinical factors. Neighborhood boundaries could overlap if the factors used to calculate them share common characteristics, thus an individual transplant hospital may be in more than one neighborhood.</a:t>
            </a:r>
          </a:p>
          <a:p>
            <a:endParaRPr lang="en-US" sz="1200" b="0" i="0" kern="1200" baseline="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Limited number of large districts</a:t>
            </a:r>
          </a:p>
          <a:p>
            <a:pPr fontAlgn="base"/>
            <a:r>
              <a:rPr lang="en-US" sz="1200" b="0" i="0" kern="1200" dirty="0" smtClean="0">
                <a:solidFill>
                  <a:schemeClr val="tx1"/>
                </a:solidFill>
                <a:effectLst/>
                <a:latin typeface="+mn-lt"/>
                <a:ea typeface="+mn-ea"/>
                <a:cs typeface="+mn-cs"/>
              </a:rPr>
              <a:t>In this example transplant hospitals A, B and D are in one distribution district, with hospitals C and E in a separate district.</a:t>
            </a:r>
          </a:p>
          <a:p>
            <a:endParaRPr lang="en-US" baseline="0" dirty="0" smtClean="0"/>
          </a:p>
          <a:p>
            <a:pPr fontAlgn="base"/>
            <a:r>
              <a:rPr lang="en-US" sz="1200" b="0" i="0" kern="1200" dirty="0" smtClean="0">
                <a:solidFill>
                  <a:schemeClr val="tx1"/>
                </a:solidFill>
                <a:effectLst/>
                <a:latin typeface="+mn-lt"/>
                <a:ea typeface="+mn-ea"/>
                <a:cs typeface="+mn-cs"/>
              </a:rPr>
              <a:t>Larger number of localized neighborhoods</a:t>
            </a:r>
          </a:p>
          <a:p>
            <a:pPr fontAlgn="base"/>
            <a:r>
              <a:rPr lang="en-US" sz="1200" b="0" i="0" kern="1200" dirty="0" smtClean="0">
                <a:solidFill>
                  <a:schemeClr val="tx1"/>
                </a:solidFill>
                <a:effectLst/>
                <a:latin typeface="+mn-lt"/>
                <a:ea typeface="+mn-ea"/>
                <a:cs typeface="+mn-cs"/>
              </a:rPr>
              <a:t>Using a neighborhood approach, hospitals A and B and B and E are in common neighborhoods, while hospitals in C and D are in separate neighborhoods. Candidates at hospital B may thus appear as local matches in either neighborhood the hospital shares with A or E.</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ADVANTAGES</a:t>
            </a:r>
          </a:p>
          <a:p>
            <a:r>
              <a:rPr lang="en-US" sz="1200" kern="1200" dirty="0" smtClean="0">
                <a:solidFill>
                  <a:schemeClr val="tx1"/>
                </a:solidFill>
                <a:effectLst/>
                <a:latin typeface="+mn-lt"/>
                <a:ea typeface="+mn-ea"/>
                <a:cs typeface="+mn-cs"/>
              </a:rPr>
              <a:t>Provides consistent results</a:t>
            </a:r>
          </a:p>
          <a:p>
            <a:r>
              <a:rPr lang="en-US" sz="1200" kern="1200" dirty="0" smtClean="0">
                <a:solidFill>
                  <a:schemeClr val="tx1"/>
                </a:solidFill>
                <a:effectLst/>
                <a:latin typeface="+mn-lt"/>
                <a:ea typeface="+mn-ea"/>
                <a:cs typeface="+mn-cs"/>
              </a:rPr>
              <a:t>Can be monitored and scaled according to objective criteria.</a:t>
            </a:r>
          </a:p>
          <a:p>
            <a:pPr fontAlgn="base"/>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DISADVANTAGES</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order to account for differences in population or other characteristics, the boundaries may be complex and may not be as uniform in some areas of the country as they are in others.  </a:t>
            </a:r>
          </a:p>
          <a:p>
            <a:pPr marL="0" marR="0" lvl="0" indent="0" algn="l" defTabSz="914400" rtl="0" eaLnBrk="1" fontAlgn="base"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system establishes a fixed boundary</a:t>
            </a:r>
            <a:r>
              <a:rPr lang="en-US" sz="1200" kern="1200" baseline="0" dirty="0" smtClean="0">
                <a:solidFill>
                  <a:schemeClr val="tx1"/>
                </a:solidFill>
                <a:effectLst/>
                <a:latin typeface="+mn-lt"/>
                <a:ea typeface="+mn-ea"/>
                <a:cs typeface="+mn-cs"/>
              </a:rPr>
              <a:t> - t</a:t>
            </a:r>
            <a:r>
              <a:rPr lang="en-US" sz="1200" kern="1200" dirty="0" smtClean="0">
                <a:solidFill>
                  <a:schemeClr val="tx1"/>
                </a:solidFill>
                <a:effectLst/>
                <a:latin typeface="+mn-lt"/>
                <a:ea typeface="+mn-ea"/>
                <a:cs typeface="+mn-cs"/>
              </a:rPr>
              <a:t>hus, it may treat two patients with similar medical needs and characteristics differently when they are local to each other but are listed at different hospitals that cross a boundary.</a:t>
            </a:r>
          </a:p>
          <a:p>
            <a:pPr fontAlgn="base"/>
            <a:endParaRPr lang="en-US" sz="1200" b="0" i="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06A01EF-0468-469F-9899-BF0C83A3071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47538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Organs can be distributed to candidates using a statistical formula that combines important clinical factors, such as medical urgency and likelihood of graft survival, along with proximity to the donor location. Using this approach, all candidates would receive a relative distribution score, but there would be no absolute geographic boundary. Candidates who best meet the combination of factors receive the highest priority.</a:t>
            </a:r>
          </a:p>
          <a:p>
            <a:endParaRPr lang="en-US" sz="1200" b="0" i="0" kern="1200" dirty="0" smtClean="0">
              <a:solidFill>
                <a:schemeClr val="tx1"/>
              </a:solidFill>
              <a:effectLst/>
              <a:latin typeface="+mn-lt"/>
              <a:ea typeface="+mn-ea"/>
              <a:cs typeface="+mn-cs"/>
            </a:endParaRPr>
          </a:p>
          <a:p>
            <a:pPr fontAlgn="base"/>
            <a:r>
              <a:rPr lang="en-US" sz="1200" b="0" i="0" kern="1200" dirty="0" smtClean="0">
                <a:solidFill>
                  <a:schemeClr val="tx1"/>
                </a:solidFill>
                <a:effectLst/>
                <a:latin typeface="+mn-lt"/>
                <a:ea typeface="+mn-ea"/>
                <a:cs typeface="+mn-cs"/>
              </a:rPr>
              <a:t>No fixed boundaries</a:t>
            </a:r>
          </a:p>
          <a:p>
            <a:pPr fontAlgn="base"/>
            <a:r>
              <a:rPr lang="en-US" sz="1200" b="0" i="0" kern="1200" dirty="0" smtClean="0">
                <a:solidFill>
                  <a:schemeClr val="tx1"/>
                </a:solidFill>
                <a:effectLst/>
                <a:latin typeface="+mn-lt"/>
                <a:ea typeface="+mn-ea"/>
                <a:cs typeface="+mn-cs"/>
              </a:rPr>
              <a:t>In this example, there are no fixed boundaries between transplant hospitals. The donor hospital is closest to Hospitals A and B, so candidates at those two hospitals receive some points for proximity. Hospitals A, C, D and E all have candidates who are a close biologic match. Hospitals D and E both have candidates with elevated medical urgency, with Hospital D having the most urgent candidate.</a:t>
            </a:r>
          </a:p>
          <a:p>
            <a:endParaRPr lang="en-US" dirty="0" smtClean="0"/>
          </a:p>
          <a:p>
            <a:pPr fontAlgn="base"/>
            <a:r>
              <a:rPr lang="en-US" sz="1200" b="0" i="0" kern="1200" dirty="0" smtClean="0">
                <a:solidFill>
                  <a:schemeClr val="tx1"/>
                </a:solidFill>
                <a:effectLst/>
                <a:latin typeface="+mn-lt"/>
                <a:ea typeface="+mn-ea"/>
                <a:cs typeface="+mn-cs"/>
              </a:rPr>
              <a:t>Combination of factors</a:t>
            </a:r>
          </a:p>
          <a:p>
            <a:pPr fontAlgn="base"/>
            <a:r>
              <a:rPr lang="en-US" sz="1200" b="0" i="0" kern="1200" dirty="0" smtClean="0">
                <a:solidFill>
                  <a:schemeClr val="tx1"/>
                </a:solidFill>
                <a:effectLst/>
                <a:latin typeface="+mn-lt"/>
                <a:ea typeface="+mn-ea"/>
                <a:cs typeface="+mn-cs"/>
              </a:rPr>
              <a:t>When these various factors are combined, a candidate at Hospital D would appear first on the match. This candidate receives no proximity points but ranks strongly based on medical urgency and biologic compatibility. The candidate appearing next on the match is at Hospital A, with a combination of priority for proximity and biological compatibility. Candidates at the other three hospitals appear lower on the match according to how strongly they match on the combined factors.</a:t>
            </a:r>
          </a:p>
          <a:p>
            <a:pPr fontAlgn="base"/>
            <a:endParaRPr lang="en-US" sz="1200" b="0" i="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ADVANTAGES</a:t>
            </a:r>
          </a:p>
          <a:p>
            <a:r>
              <a:rPr lang="en-US" sz="1200" kern="1200" dirty="0" smtClean="0">
                <a:solidFill>
                  <a:schemeClr val="tx1"/>
                </a:solidFill>
                <a:effectLst/>
                <a:latin typeface="+mn-lt"/>
                <a:ea typeface="+mn-ea"/>
                <a:cs typeface="+mn-cs"/>
              </a:rPr>
              <a:t>Without a specific boundary, two patients who are similar to each other in suitability and proximity would be treated much the same way.  </a:t>
            </a:r>
          </a:p>
          <a:p>
            <a:r>
              <a:rPr lang="en-US" sz="1200" kern="1200" dirty="0" smtClean="0">
                <a:solidFill>
                  <a:schemeClr val="tx1"/>
                </a:solidFill>
                <a:effectLst/>
                <a:latin typeface="+mn-lt"/>
                <a:ea typeface="+mn-ea"/>
                <a:cs typeface="+mn-cs"/>
              </a:rPr>
              <a:t>The model used to calculate priority would consider specific clinical characteristics about the organ and the candidate</a:t>
            </a:r>
            <a:r>
              <a:rPr lang="en-US" sz="1200" kern="1200" baseline="0" dirty="0" smtClean="0">
                <a:solidFill>
                  <a:schemeClr val="tx1"/>
                </a:solidFill>
                <a:effectLst/>
                <a:latin typeface="+mn-lt"/>
                <a:ea typeface="+mn-ea"/>
                <a:cs typeface="+mn-cs"/>
              </a:rPr>
              <a:t> - t</a:t>
            </a:r>
            <a:r>
              <a:rPr lang="en-US" sz="1200" kern="1200" dirty="0" smtClean="0">
                <a:solidFill>
                  <a:schemeClr val="tx1"/>
                </a:solidFill>
                <a:effectLst/>
                <a:latin typeface="+mn-lt"/>
                <a:ea typeface="+mn-ea"/>
                <a:cs typeface="+mn-cs"/>
              </a:rPr>
              <a:t>his would make it more likely that organ offers would be matched more efficiently with candidates, and that candidates in highest medical need may receive priority regardless of proximity to the donor hospital.</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DISADVANTAGES</a:t>
            </a:r>
          </a:p>
          <a:p>
            <a:r>
              <a:rPr lang="en-US" sz="1200" kern="1200" dirty="0" smtClean="0">
                <a:solidFill>
                  <a:schemeClr val="tx1"/>
                </a:solidFill>
                <a:effectLst/>
                <a:latin typeface="+mn-lt"/>
                <a:ea typeface="+mn-ea"/>
                <a:cs typeface="+mn-cs"/>
              </a:rPr>
              <a:t>The formula may not be as easy to understand</a:t>
            </a:r>
            <a:r>
              <a:rPr lang="en-US" sz="1200" kern="1200" baseline="0" dirty="0" smtClean="0">
                <a:solidFill>
                  <a:schemeClr val="tx1"/>
                </a:solidFill>
                <a:effectLst/>
                <a:latin typeface="+mn-lt"/>
                <a:ea typeface="+mn-ea"/>
                <a:cs typeface="+mn-cs"/>
              </a:rPr>
              <a:t> and explain</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May not produce concentrated matches in a way as predictable to clinicians as other frameworks may be. </a:t>
            </a:r>
          </a:p>
          <a:p>
            <a:pPr fontAlgn="base"/>
            <a:endParaRPr lang="en-US" sz="1200" b="0" i="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E34781-6EDE-5B4E-B103-71F0AC490716}"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57562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40E0169-329A-4487-94DD-AC7C3A86EFEA}" type="slidenum">
              <a:rPr lang="en-US" smtClean="0"/>
              <a:t>9</a:t>
            </a:fld>
            <a:endParaRPr lang="en-US"/>
          </a:p>
        </p:txBody>
      </p:sp>
    </p:spTree>
    <p:extLst>
      <p:ext uri="{BB962C8B-B14F-4D97-AF65-F5344CB8AC3E}">
        <p14:creationId xmlns:p14="http://schemas.microsoft.com/office/powerpoint/2010/main" val="2683102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r>
              <a:rPr lang="en-US" b="1" dirty="0" smtClean="0"/>
              <a:t>Now – Sept 4		</a:t>
            </a:r>
            <a:r>
              <a:rPr lang="en-US" dirty="0" smtClean="0"/>
              <a:t>Weekly/Bi-Weekly Meetings with your Committees</a:t>
            </a:r>
            <a:endParaRPr lang="en-US" b="1" dirty="0" smtClean="0"/>
          </a:p>
          <a:p>
            <a:pPr marL="0" indent="0"/>
            <a:r>
              <a:rPr lang="en-US" b="1" dirty="0" smtClean="0"/>
              <a:t>Sept 4 </a:t>
            </a:r>
            <a:r>
              <a:rPr lang="en-US" b="1" baseline="30000" dirty="0" smtClean="0"/>
              <a:t>			</a:t>
            </a:r>
            <a:r>
              <a:rPr lang="en-US" dirty="0" smtClean="0"/>
              <a:t>Modeling requests due to SRTR</a:t>
            </a:r>
          </a:p>
          <a:p>
            <a:pPr marL="0" indent="0"/>
            <a:r>
              <a:rPr lang="en-US" b="1" dirty="0" smtClean="0"/>
              <a:t>Nov 5-30</a:t>
            </a:r>
            <a:r>
              <a:rPr lang="en-US" b="1" baseline="30000" dirty="0" smtClean="0"/>
              <a:t>	</a:t>
            </a:r>
            <a:r>
              <a:rPr lang="en-US" b="1" dirty="0" smtClean="0"/>
              <a:t> 		</a:t>
            </a:r>
            <a:r>
              <a:rPr lang="en-US" dirty="0" smtClean="0"/>
              <a:t>[Or whenever modeling returned] Policy 						Development Phase </a:t>
            </a:r>
          </a:p>
          <a:p>
            <a:pPr marL="0" indent="0"/>
            <a:r>
              <a:rPr lang="en-US" b="1" dirty="0" smtClean="0"/>
              <a:t>Dec 3 - 21</a:t>
            </a:r>
            <a:r>
              <a:rPr lang="en-US" b="1" baseline="30000" dirty="0" smtClean="0"/>
              <a:t>			</a:t>
            </a:r>
            <a:r>
              <a:rPr lang="en-US" dirty="0" smtClean="0"/>
              <a:t>Public Comment Proposals and associated 						policy drafted and finalized </a:t>
            </a:r>
          </a:p>
          <a:p>
            <a:pPr marL="0" indent="0"/>
            <a:r>
              <a:rPr lang="en-US" b="1" dirty="0" smtClean="0"/>
              <a:t>Jan 21 – Mar 22</a:t>
            </a:r>
            <a:r>
              <a:rPr lang="en-US" b="1" baseline="30000" dirty="0" smtClean="0"/>
              <a:t>		</a:t>
            </a:r>
            <a:r>
              <a:rPr lang="en-US" dirty="0" smtClean="0"/>
              <a:t>Public Comment Period</a:t>
            </a:r>
          </a:p>
          <a:p>
            <a:pPr marL="0" indent="0"/>
            <a:r>
              <a:rPr lang="en-US" b="1" dirty="0" smtClean="0"/>
              <a:t>Mar 25 – Apr 19</a:t>
            </a:r>
            <a:r>
              <a:rPr lang="en-US" b="1" baseline="30000" dirty="0" smtClean="0"/>
              <a:t>		</a:t>
            </a:r>
            <a:r>
              <a:rPr lang="en-US" dirty="0" smtClean="0"/>
              <a:t>Committees &amp; Staff finalize Board proposals</a:t>
            </a:r>
          </a:p>
          <a:p>
            <a:pPr marL="0" indent="0"/>
            <a:r>
              <a:rPr lang="en-US" b="1" dirty="0" smtClean="0"/>
              <a:t>June 10 – 11 	</a:t>
            </a:r>
            <a:r>
              <a:rPr lang="en-US" b="1" baseline="30000" dirty="0" smtClean="0"/>
              <a:t>	</a:t>
            </a:r>
            <a:r>
              <a:rPr lang="en-US" dirty="0" smtClean="0"/>
              <a:t>Board of Directors Meeting</a:t>
            </a:r>
          </a:p>
          <a:p>
            <a:endParaRPr lang="en-US" dirty="0"/>
          </a:p>
        </p:txBody>
      </p:sp>
      <p:sp>
        <p:nvSpPr>
          <p:cNvPr id="4" name="Slide Number Placeholder 3"/>
          <p:cNvSpPr>
            <a:spLocks noGrp="1"/>
          </p:cNvSpPr>
          <p:nvPr>
            <p:ph type="sldNum" sz="quarter" idx="10"/>
          </p:nvPr>
        </p:nvSpPr>
        <p:spPr/>
        <p:txBody>
          <a:bodyPr/>
          <a:lstStyle/>
          <a:p>
            <a:fld id="{B40E0169-329A-4487-94DD-AC7C3A86EFEA}" type="slidenum">
              <a:rPr lang="en-US" smtClean="0"/>
              <a:t>10</a:t>
            </a:fld>
            <a:endParaRPr lang="en-US"/>
          </a:p>
        </p:txBody>
      </p:sp>
    </p:spTree>
    <p:extLst>
      <p:ext uri="{BB962C8B-B14F-4D97-AF65-F5344CB8AC3E}">
        <p14:creationId xmlns:p14="http://schemas.microsoft.com/office/powerpoint/2010/main" val="3487935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30882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85112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800" i="1">
                <a:solidFill>
                  <a:schemeClr val="bg2"/>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3286018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2634514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4193621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56685" y="1721629"/>
            <a:ext cx="11076516" cy="1619250"/>
          </a:xfrm>
        </p:spPr>
        <p:txBody>
          <a:bodyPr/>
          <a:lstStyle>
            <a:lvl1pPr algn="ctr">
              <a:defRPr sz="4799"/>
            </a:lvl1pPr>
          </a:lstStyle>
          <a:p>
            <a:r>
              <a:rPr lang="en-US" dirty="0" smtClean="0"/>
              <a:t>Click to edit Master title style</a:t>
            </a:r>
            <a:endParaRPr dirty="0"/>
          </a:p>
        </p:txBody>
      </p:sp>
      <p:sp>
        <p:nvSpPr>
          <p:cNvPr id="3" name="Subtitle 2"/>
          <p:cNvSpPr>
            <a:spLocks noGrp="1"/>
          </p:cNvSpPr>
          <p:nvPr>
            <p:ph type="subTitle" idx="1" hasCustomPrompt="1"/>
          </p:nvPr>
        </p:nvSpPr>
        <p:spPr>
          <a:xfrm>
            <a:off x="556685" y="3810000"/>
            <a:ext cx="11076516" cy="753036"/>
          </a:xfrm>
        </p:spPr>
        <p:txBody>
          <a:bodyPr>
            <a:normAutofit/>
          </a:bodyPr>
          <a:lstStyle>
            <a:lvl1pPr marL="0" indent="0" algn="ctr">
              <a:spcBef>
                <a:spcPts val="300"/>
              </a:spcBef>
              <a:buNone/>
              <a:defRPr sz="2799" i="1">
                <a:solidFill>
                  <a:schemeClr val="bg2"/>
                </a:solidFill>
                <a:latin typeface="Aria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dirty="0" smtClean="0"/>
              <a:t>Click to edit subtitle style</a:t>
            </a:r>
            <a:endParaRPr dirty="0"/>
          </a:p>
        </p:txBody>
      </p:sp>
      <p:sp>
        <p:nvSpPr>
          <p:cNvPr id="4" name="Slide Number Placeholder 5"/>
          <p:cNvSpPr>
            <a:spLocks noGrp="1"/>
          </p:cNvSpPr>
          <p:nvPr>
            <p:ph type="sldNum" sz="quarter" idx="4"/>
          </p:nvPr>
        </p:nvSpPr>
        <p:spPr>
          <a:xfrm>
            <a:off x="9729951" y="6376618"/>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4161759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385380" y="1348831"/>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385381"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6" name="Slide Number Placeholder 5"/>
          <p:cNvSpPr>
            <a:spLocks noGrp="1"/>
          </p:cNvSpPr>
          <p:nvPr>
            <p:ph type="sldNum" sz="quarter" idx="4"/>
          </p:nvPr>
        </p:nvSpPr>
        <p:spPr>
          <a:xfrm>
            <a:off x="9729951" y="6376618"/>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spTree>
    <p:extLst>
      <p:ext uri="{BB962C8B-B14F-4D97-AF65-F5344CB8AC3E}">
        <p14:creationId xmlns:p14="http://schemas.microsoft.com/office/powerpoint/2010/main" val="34687608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3365230161"/>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5"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0"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79" y="1348829"/>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6"/>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05209" y="6326539"/>
            <a:ext cx="1781322" cy="421957"/>
          </a:xfrm>
          <a:prstGeom prst="rect">
            <a:avLst/>
          </a:prstGeom>
        </p:spPr>
      </p:pic>
    </p:spTree>
    <p:extLst>
      <p:ext uri="{BB962C8B-B14F-4D97-AF65-F5344CB8AC3E}">
        <p14:creationId xmlns:p14="http://schemas.microsoft.com/office/powerpoint/2010/main" val="189916341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8" r:id="rId3"/>
  </p:sldLayoutIdLst>
  <p:timing>
    <p:tnLst>
      <p:par>
        <p:cTn id="1" dur="indefinite" restart="never" nodeType="tmRoot"/>
      </p:par>
    </p:tnLst>
  </p:timing>
  <p:hf hdr="0" ftr="0" dt="0"/>
  <p:txStyles>
    <p:titleStyle>
      <a:lvl1pPr algn="l" defTabSz="914400" rtl="0" eaLnBrk="1" latinLnBrk="0" hangingPunct="1">
        <a:spcBef>
          <a:spcPct val="0"/>
        </a:spcBef>
        <a:buNone/>
        <a:defRPr sz="4800" b="0" i="0" kern="1200">
          <a:solidFill>
            <a:schemeClr val="tx2"/>
          </a:solidFill>
          <a:latin typeface="Arial"/>
          <a:ea typeface="+mj-ea"/>
          <a:cs typeface="Myriad Pro"/>
        </a:defRPr>
      </a:lvl1pPr>
    </p:titleStyle>
    <p:bodyStyle>
      <a:lvl1pPr marL="228600" indent="-228600" algn="l" defTabSz="914400" rtl="0" eaLnBrk="1" latinLnBrk="0" hangingPunct="1">
        <a:spcBef>
          <a:spcPts val="2000"/>
        </a:spcBef>
        <a:buClr>
          <a:schemeClr val="bg2"/>
        </a:buClr>
        <a:buSzPct val="80000"/>
        <a:buFont typeface="Wingdings" charset="2"/>
        <a:buChar char="§"/>
        <a:defRPr sz="2800" b="0" i="0" kern="1200">
          <a:solidFill>
            <a:srgbClr val="002045"/>
          </a:solidFill>
          <a:latin typeface="Arial"/>
          <a:ea typeface="+mn-ea"/>
          <a:cs typeface="Myriad Pro"/>
        </a:defRPr>
      </a:lvl1pPr>
      <a:lvl2pPr marL="4572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2pPr>
      <a:lvl3pPr marL="685800" indent="-228600" algn="l" defTabSz="914400" rtl="0" eaLnBrk="1" latinLnBrk="0" hangingPunct="1">
        <a:spcBef>
          <a:spcPts val="600"/>
        </a:spcBef>
        <a:buClr>
          <a:schemeClr val="bg2"/>
        </a:buClr>
        <a:buSzPct val="70000"/>
        <a:buFont typeface="Wingdings" charset="2"/>
        <a:buChar char="§"/>
        <a:defRPr sz="2000" b="0" i="0" kern="1200">
          <a:solidFill>
            <a:schemeClr val="tx1"/>
          </a:solidFill>
          <a:latin typeface="Arial"/>
          <a:ea typeface="+mn-ea"/>
          <a:cs typeface="Myriad Pro"/>
        </a:defRPr>
      </a:lvl3pPr>
      <a:lvl4pPr marL="9144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4pPr>
      <a:lvl5pPr marL="1143000" indent="-228600" algn="l" defTabSz="914400" rtl="0" eaLnBrk="1" latinLnBrk="0" hangingPunct="1">
        <a:spcBef>
          <a:spcPts val="600"/>
        </a:spcBef>
        <a:buClr>
          <a:srgbClr val="002045"/>
        </a:buClr>
        <a:buSzPct val="70000"/>
        <a:buFont typeface="Wingdings" charset="2"/>
        <a:buChar char="§"/>
        <a:defRPr sz="2000" b="0" i="0" kern="1200">
          <a:solidFill>
            <a:schemeClr val="tx1"/>
          </a:solidFill>
          <a:latin typeface="Arial"/>
          <a:ea typeface="+mn-ea"/>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4"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5381" y="156310"/>
            <a:ext cx="11654804" cy="850932"/>
          </a:xfrm>
          <a:prstGeom prst="rect">
            <a:avLst/>
          </a:prstGeom>
        </p:spPr>
        <p:txBody>
          <a:bodyPr vert="horz" lIns="91440" tIns="45720" rIns="91440" bIns="45720" rtlCol="0" anchor="ctr" anchorCtr="0">
            <a:noAutofit/>
          </a:bodyPr>
          <a:lstStyle/>
          <a:p>
            <a:r>
              <a:rPr lang="en-US" dirty="0" smtClean="0"/>
              <a:t>Click to edit Master title style</a:t>
            </a:r>
            <a:endParaRPr dirty="0"/>
          </a:p>
        </p:txBody>
      </p:sp>
      <p:sp>
        <p:nvSpPr>
          <p:cNvPr id="3" name="Text Placeholder 2"/>
          <p:cNvSpPr>
            <a:spLocks noGrp="1"/>
          </p:cNvSpPr>
          <p:nvPr>
            <p:ph type="body" idx="1"/>
          </p:nvPr>
        </p:nvSpPr>
        <p:spPr>
          <a:xfrm>
            <a:off x="385380" y="1348831"/>
            <a:ext cx="11397885" cy="440524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6" name="Slide Number Placeholder 5"/>
          <p:cNvSpPr>
            <a:spLocks noGrp="1"/>
          </p:cNvSpPr>
          <p:nvPr>
            <p:ph type="sldNum" sz="quarter" idx="4"/>
          </p:nvPr>
        </p:nvSpPr>
        <p:spPr>
          <a:xfrm>
            <a:off x="9729951" y="6376618"/>
            <a:ext cx="2066826" cy="365125"/>
          </a:xfrm>
          <a:prstGeom prst="rect">
            <a:avLst/>
          </a:prstGeom>
        </p:spPr>
        <p:txBody>
          <a:bodyPr vert="horz" lIns="91440" tIns="45720" rIns="91440" bIns="45720" rtlCol="0" anchor="ctr"/>
          <a:lstStyle>
            <a:lvl1pPr algn="r">
              <a:defRPr sz="1400">
                <a:solidFill>
                  <a:schemeClr val="tx1">
                    <a:tint val="75000"/>
                  </a:schemeClr>
                </a:solidFill>
                <a:latin typeface="Arial"/>
              </a:defRPr>
            </a:lvl1pPr>
          </a:lstStyle>
          <a:p>
            <a:fld id="{AFEF8753-48E3-DC43-B5AB-733E5321FD2E}" type="slidenum">
              <a:rPr lang="en-US" smtClean="0"/>
              <a:pPr/>
              <a:t>‹#›</a:t>
            </a:fld>
            <a:endParaRPr lang="en-US" dirty="0"/>
          </a:p>
        </p:txBody>
      </p:sp>
      <p:pic>
        <p:nvPicPr>
          <p:cNvPr id="13" name="Picture 12" descr="unos_optn_logo_blue_rgb.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205209" y="6326541"/>
            <a:ext cx="1781322" cy="421957"/>
          </a:xfrm>
          <a:prstGeom prst="rect">
            <a:avLst/>
          </a:prstGeom>
        </p:spPr>
      </p:pic>
    </p:spTree>
    <p:extLst>
      <p:ext uri="{BB962C8B-B14F-4D97-AF65-F5344CB8AC3E}">
        <p14:creationId xmlns:p14="http://schemas.microsoft.com/office/powerpoint/2010/main" val="1476097609"/>
      </p:ext>
    </p:extLst>
  </p:cSld>
  <p:clrMap bg1="lt1" tx1="dk1" bg2="lt2" tx2="dk2" accent1="accent1" accent2="accent2" accent3="accent3" accent4="accent4" accent5="accent5" accent6="accent6" hlink="hlink" folHlink="folHlink"/>
  <p:sldLayoutIdLst>
    <p:sldLayoutId id="2147483670" r:id="rId1"/>
    <p:sldLayoutId id="2147483671" r:id="rId2"/>
  </p:sldLayoutIdLst>
  <p:timing>
    <p:tnLst>
      <p:par>
        <p:cTn id="1" dur="indefinite" restart="never" nodeType="tmRoot"/>
      </p:par>
    </p:tnLst>
  </p:timing>
  <p:hf hdr="0" ftr="0" dt="0"/>
  <p:txStyles>
    <p:titleStyle>
      <a:lvl1pPr algn="l" defTabSz="914126" rtl="0" eaLnBrk="1" latinLnBrk="0" hangingPunct="1">
        <a:spcBef>
          <a:spcPct val="0"/>
        </a:spcBef>
        <a:buNone/>
        <a:defRPr sz="4799" b="0" i="0" kern="1200">
          <a:solidFill>
            <a:schemeClr val="tx2"/>
          </a:solidFill>
          <a:latin typeface="Arial"/>
          <a:ea typeface="+mj-ea"/>
          <a:cs typeface="Myriad Pro"/>
        </a:defRPr>
      </a:lvl1pPr>
    </p:titleStyle>
    <p:bodyStyle>
      <a:lvl1pPr marL="228531" indent="-228531" algn="l" defTabSz="914126" rtl="0" eaLnBrk="1" latinLnBrk="0" hangingPunct="1">
        <a:spcBef>
          <a:spcPts val="1999"/>
        </a:spcBef>
        <a:buClr>
          <a:schemeClr val="bg2"/>
        </a:buClr>
        <a:buSzPct val="80000"/>
        <a:buFont typeface="Wingdings" charset="2"/>
        <a:buChar char="§"/>
        <a:defRPr sz="2799" b="0" i="0" kern="1200">
          <a:solidFill>
            <a:srgbClr val="002045"/>
          </a:solidFill>
          <a:latin typeface="Arial"/>
          <a:ea typeface="+mn-ea"/>
          <a:cs typeface="Myriad Pro"/>
        </a:defRPr>
      </a:lvl1pPr>
      <a:lvl2pPr marL="457063" indent="-228531" algn="l" defTabSz="914126" rtl="0" eaLnBrk="1" latinLnBrk="0" hangingPunct="1">
        <a:spcBef>
          <a:spcPts val="600"/>
        </a:spcBef>
        <a:buClr>
          <a:schemeClr val="bg2"/>
        </a:buClr>
        <a:buSzPct val="70000"/>
        <a:buFont typeface="Wingdings" charset="2"/>
        <a:buChar char="§"/>
        <a:defRPr sz="1999" b="0" i="0" kern="1200">
          <a:solidFill>
            <a:schemeClr val="tx1"/>
          </a:solidFill>
          <a:latin typeface="Arial"/>
          <a:ea typeface="+mn-ea"/>
          <a:cs typeface="Myriad Pro"/>
        </a:defRPr>
      </a:lvl2pPr>
      <a:lvl3pPr marL="685594" indent="-228531" algn="l" defTabSz="914126" rtl="0" eaLnBrk="1" latinLnBrk="0" hangingPunct="1">
        <a:spcBef>
          <a:spcPts val="600"/>
        </a:spcBef>
        <a:buClr>
          <a:schemeClr val="bg2"/>
        </a:buClr>
        <a:buSzPct val="70000"/>
        <a:buFont typeface="Wingdings" charset="2"/>
        <a:buChar char="§"/>
        <a:defRPr sz="1999" b="0" i="0" kern="1200">
          <a:solidFill>
            <a:schemeClr val="tx1"/>
          </a:solidFill>
          <a:latin typeface="Arial"/>
          <a:ea typeface="+mn-ea"/>
          <a:cs typeface="Myriad Pro"/>
        </a:defRPr>
      </a:lvl3pPr>
      <a:lvl4pPr marL="914126" indent="-228531" algn="l" defTabSz="914126" rtl="0" eaLnBrk="1" latinLnBrk="0" hangingPunct="1">
        <a:spcBef>
          <a:spcPts val="600"/>
        </a:spcBef>
        <a:buClr>
          <a:srgbClr val="002045"/>
        </a:buClr>
        <a:buSzPct val="70000"/>
        <a:buFont typeface="Wingdings" charset="2"/>
        <a:buChar char="§"/>
        <a:defRPr sz="1999" b="0" i="0" kern="1200">
          <a:solidFill>
            <a:schemeClr val="tx1"/>
          </a:solidFill>
          <a:latin typeface="Arial"/>
          <a:ea typeface="+mn-ea"/>
          <a:cs typeface="Myriad Pro"/>
        </a:defRPr>
      </a:lvl4pPr>
      <a:lvl5pPr marL="1142657" indent="-228531" algn="l" defTabSz="914126" rtl="0" eaLnBrk="1" latinLnBrk="0" hangingPunct="1">
        <a:spcBef>
          <a:spcPts val="600"/>
        </a:spcBef>
        <a:buClr>
          <a:srgbClr val="002045"/>
        </a:buClr>
        <a:buSzPct val="70000"/>
        <a:buFont typeface="Wingdings" charset="2"/>
        <a:buChar char="§"/>
        <a:defRPr sz="1999" b="0" i="0" kern="1200">
          <a:solidFill>
            <a:schemeClr val="tx1"/>
          </a:solidFill>
          <a:latin typeface="Arial"/>
          <a:ea typeface="+mn-ea"/>
          <a:cs typeface="Myriad Pro"/>
        </a:defRPr>
      </a:lvl5pPr>
      <a:lvl6pPr marL="2513846"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6pPr>
      <a:lvl7pPr marL="2970908"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7pPr>
      <a:lvl8pPr marL="3427971"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8pPr>
      <a:lvl9pPr marL="3885034" indent="-228531" algn="l" defTabSz="914126" rtl="0" eaLnBrk="1" latinLnBrk="0" hangingPunct="1">
        <a:spcBef>
          <a:spcPct val="20000"/>
        </a:spcBef>
        <a:buFont typeface="Arial" pitchFamily="34" charset="0"/>
        <a:buChar char="•"/>
        <a:defRPr sz="1999" kern="1200">
          <a:solidFill>
            <a:schemeClr val="tx1"/>
          </a:solidFill>
          <a:latin typeface="+mn-lt"/>
          <a:ea typeface="+mn-ea"/>
          <a:cs typeface="+mn-cs"/>
        </a:defRPr>
      </a:lvl9pPr>
    </p:bodyStyle>
    <p:otherStyle>
      <a:defPPr>
        <a:defRPr/>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ransplantpro.org/policy/organ-distribution/"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Ad Hoc Geography Committee Update </a:t>
            </a:r>
            <a:endParaRPr lang="en-US" dirty="0"/>
          </a:p>
        </p:txBody>
      </p:sp>
      <p:sp>
        <p:nvSpPr>
          <p:cNvPr id="3" name="Subtitle 2"/>
          <p:cNvSpPr>
            <a:spLocks noGrp="1"/>
          </p:cNvSpPr>
          <p:nvPr>
            <p:ph type="subTitle" idx="1"/>
          </p:nvPr>
        </p:nvSpPr>
        <p:spPr>
          <a:xfrm>
            <a:off x="556685" y="3340879"/>
            <a:ext cx="11076516" cy="1222157"/>
          </a:xfrm>
        </p:spPr>
        <p:txBody>
          <a:bodyPr>
            <a:normAutofit/>
          </a:bodyPr>
          <a:lstStyle/>
          <a:p>
            <a:r>
              <a:rPr lang="en-US" sz="3200" dirty="0" smtClean="0"/>
              <a:t>Fall 2018</a:t>
            </a:r>
            <a:endParaRPr lang="en-US" sz="32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a:t>
            </a:fld>
            <a:endParaRPr lang="en-US" dirty="0"/>
          </a:p>
        </p:txBody>
      </p:sp>
    </p:spTree>
    <p:extLst>
      <p:ext uri="{BB962C8B-B14F-4D97-AF65-F5344CB8AC3E}">
        <p14:creationId xmlns:p14="http://schemas.microsoft.com/office/powerpoint/2010/main" val="1455466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AFEF8753-48E3-DC43-B5AB-733E5321FD2E}" type="slidenum">
              <a:rPr lang="en-US" smtClean="0"/>
              <a:pPr/>
              <a:t>10</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621501813"/>
              </p:ext>
            </p:extLst>
          </p:nvPr>
        </p:nvGraphicFramePr>
        <p:xfrm>
          <a:off x="651554" y="1504336"/>
          <a:ext cx="10111810" cy="4200960"/>
        </p:xfrm>
        <a:graphic>
          <a:graphicData uri="http://schemas.openxmlformats.org/drawingml/2006/table">
            <a:tbl>
              <a:tblPr/>
              <a:tblGrid>
                <a:gridCol w="2251618">
                  <a:extLst>
                    <a:ext uri="{9D8B030D-6E8A-4147-A177-3AD203B41FA5}">
                      <a16:colId xmlns:a16="http://schemas.microsoft.com/office/drawing/2014/main" val="2251741414"/>
                    </a:ext>
                  </a:extLst>
                </a:gridCol>
                <a:gridCol w="655016">
                  <a:extLst>
                    <a:ext uri="{9D8B030D-6E8A-4147-A177-3AD203B41FA5}">
                      <a16:colId xmlns:a16="http://schemas.microsoft.com/office/drawing/2014/main" val="2073684541"/>
                    </a:ext>
                  </a:extLst>
                </a:gridCol>
                <a:gridCol w="655016">
                  <a:extLst>
                    <a:ext uri="{9D8B030D-6E8A-4147-A177-3AD203B41FA5}">
                      <a16:colId xmlns:a16="http://schemas.microsoft.com/office/drawing/2014/main" val="3989324001"/>
                    </a:ext>
                  </a:extLst>
                </a:gridCol>
                <a:gridCol w="655016">
                  <a:extLst>
                    <a:ext uri="{9D8B030D-6E8A-4147-A177-3AD203B41FA5}">
                      <a16:colId xmlns:a16="http://schemas.microsoft.com/office/drawing/2014/main" val="583359003"/>
                    </a:ext>
                  </a:extLst>
                </a:gridCol>
                <a:gridCol w="655016">
                  <a:extLst>
                    <a:ext uri="{9D8B030D-6E8A-4147-A177-3AD203B41FA5}">
                      <a16:colId xmlns:a16="http://schemas.microsoft.com/office/drawing/2014/main" val="3307412835"/>
                    </a:ext>
                  </a:extLst>
                </a:gridCol>
                <a:gridCol w="655016">
                  <a:extLst>
                    <a:ext uri="{9D8B030D-6E8A-4147-A177-3AD203B41FA5}">
                      <a16:colId xmlns:a16="http://schemas.microsoft.com/office/drawing/2014/main" val="4083956258"/>
                    </a:ext>
                  </a:extLst>
                </a:gridCol>
                <a:gridCol w="655016">
                  <a:extLst>
                    <a:ext uri="{9D8B030D-6E8A-4147-A177-3AD203B41FA5}">
                      <a16:colId xmlns:a16="http://schemas.microsoft.com/office/drawing/2014/main" val="4142616091"/>
                    </a:ext>
                  </a:extLst>
                </a:gridCol>
                <a:gridCol w="655016">
                  <a:extLst>
                    <a:ext uri="{9D8B030D-6E8A-4147-A177-3AD203B41FA5}">
                      <a16:colId xmlns:a16="http://schemas.microsoft.com/office/drawing/2014/main" val="3874572417"/>
                    </a:ext>
                  </a:extLst>
                </a:gridCol>
                <a:gridCol w="655016">
                  <a:extLst>
                    <a:ext uri="{9D8B030D-6E8A-4147-A177-3AD203B41FA5}">
                      <a16:colId xmlns:a16="http://schemas.microsoft.com/office/drawing/2014/main" val="4262506291"/>
                    </a:ext>
                  </a:extLst>
                </a:gridCol>
                <a:gridCol w="655016">
                  <a:extLst>
                    <a:ext uri="{9D8B030D-6E8A-4147-A177-3AD203B41FA5}">
                      <a16:colId xmlns:a16="http://schemas.microsoft.com/office/drawing/2014/main" val="1637796467"/>
                    </a:ext>
                  </a:extLst>
                </a:gridCol>
                <a:gridCol w="655016">
                  <a:extLst>
                    <a:ext uri="{9D8B030D-6E8A-4147-A177-3AD203B41FA5}">
                      <a16:colId xmlns:a16="http://schemas.microsoft.com/office/drawing/2014/main" val="3977287015"/>
                    </a:ext>
                  </a:extLst>
                </a:gridCol>
                <a:gridCol w="655016">
                  <a:extLst>
                    <a:ext uri="{9D8B030D-6E8A-4147-A177-3AD203B41FA5}">
                      <a16:colId xmlns:a16="http://schemas.microsoft.com/office/drawing/2014/main" val="173495846"/>
                    </a:ext>
                  </a:extLst>
                </a:gridCol>
                <a:gridCol w="655016">
                  <a:extLst>
                    <a:ext uri="{9D8B030D-6E8A-4147-A177-3AD203B41FA5}">
                      <a16:colId xmlns:a16="http://schemas.microsoft.com/office/drawing/2014/main" val="3812060795"/>
                    </a:ext>
                  </a:extLst>
                </a:gridCol>
              </a:tblGrid>
              <a:tr h="339140">
                <a:tc gridSpan="13">
                  <a:txBody>
                    <a:bodyPr/>
                    <a:lstStyle/>
                    <a:p>
                      <a:pPr algn="ctr" fontAlgn="b"/>
                      <a:r>
                        <a:rPr lang="en-US" sz="1800" b="0" i="0" u="none" strike="noStrike">
                          <a:solidFill>
                            <a:srgbClr val="0F99D6"/>
                          </a:solidFill>
                          <a:effectLst/>
                          <a:latin typeface="Calibri Light" panose="020F0302020204030204" pitchFamily="34" charset="0"/>
                        </a:rPr>
                        <a:t>Geography Projects</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25105584"/>
                  </a:ext>
                </a:extLst>
              </a:tr>
              <a:tr h="218800">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40426688"/>
                  </a:ext>
                </a:extLst>
              </a:tr>
              <a:tr h="295380">
                <a:tc>
                  <a:txBody>
                    <a:bodyPr/>
                    <a:lstStyle/>
                    <a:p>
                      <a:pPr algn="l" fontAlgn="b"/>
                      <a:r>
                        <a:rPr lang="en-US" sz="1500" b="1" i="0" u="none" strike="noStrike">
                          <a:solidFill>
                            <a:srgbClr val="0A3C6E"/>
                          </a:solidFill>
                          <a:effectLst/>
                          <a:latin typeface="Calibri" panose="020F0502020204030204" pitchFamily="34" charset="0"/>
                        </a:rPr>
                        <a:t>Project</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Jul-18</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Aug-18</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Sep-18</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Oct-18</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Nov-18</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Dec-18</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Jan-19</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Feb-19</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Mar-19</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Apr-19</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May-19</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tc>
                  <a:txBody>
                    <a:bodyPr/>
                    <a:lstStyle/>
                    <a:p>
                      <a:pPr algn="ctr" fontAlgn="b"/>
                      <a:r>
                        <a:rPr lang="en-US" sz="1100" b="1" i="0" u="none" strike="noStrike">
                          <a:solidFill>
                            <a:srgbClr val="0A3C6E"/>
                          </a:solidFill>
                          <a:effectLst/>
                          <a:latin typeface="Calibri" panose="020F0502020204030204" pitchFamily="34" charset="0"/>
                        </a:rPr>
                        <a:t>Jun-19</a:t>
                      </a:r>
                    </a:p>
                  </a:txBody>
                  <a:tcPr marL="9525" marR="9525" marT="9525" marB="0" anchor="b">
                    <a:lnL>
                      <a:noFill/>
                    </a:lnL>
                    <a:lnR>
                      <a:noFill/>
                    </a:lnR>
                    <a:lnT>
                      <a:noFill/>
                    </a:lnT>
                    <a:lnB w="19050" cap="flat" cmpd="sng" algn="ctr">
                      <a:solidFill>
                        <a:srgbClr val="0A3C6E"/>
                      </a:solidFill>
                      <a:prstDash val="solid"/>
                      <a:round/>
                      <a:headEnd type="none" w="med" len="med"/>
                      <a:tailEnd type="none" w="med" len="med"/>
                    </a:lnB>
                  </a:tcPr>
                </a:tc>
                <a:extLst>
                  <a:ext uri="{0D108BD9-81ED-4DB2-BD59-A6C34878D82A}">
                    <a16:rowId xmlns:a16="http://schemas.microsoft.com/office/drawing/2014/main" val="1988322451"/>
                  </a:ext>
                </a:extLst>
              </a:tr>
              <a:tr h="448540">
                <a:tc>
                  <a:txBody>
                    <a:bodyPr/>
                    <a:lstStyle/>
                    <a:p>
                      <a:pPr algn="l" fontAlgn="ctr"/>
                      <a:r>
                        <a:rPr lang="en-US" sz="1300" b="1" i="0" u="none" strike="noStrike">
                          <a:solidFill>
                            <a:srgbClr val="0A3C6E"/>
                          </a:solidFill>
                          <a:effectLst/>
                          <a:latin typeface="Calibri" panose="020F0502020204030204" pitchFamily="34" charset="0"/>
                        </a:rPr>
                        <a:t>Distribution Frameworks</a:t>
                      </a:r>
                    </a:p>
                  </a:txBody>
                  <a:tcPr marL="9525" marR="9525" marT="9525" marB="0" anchor="ctr">
                    <a:lnL>
                      <a:noFill/>
                    </a:lnL>
                    <a:lnR>
                      <a:noFill/>
                    </a:lnR>
                    <a:lnT w="19050" cap="flat" cmpd="sng" algn="ctr">
                      <a:solidFill>
                        <a:srgbClr val="0A3C6E"/>
                      </a:solidFill>
                      <a:prstDash val="solid"/>
                      <a:round/>
                      <a:headEnd type="none" w="med" len="med"/>
                      <a:tailEnd type="none" w="med" len="med"/>
                    </a:lnT>
                    <a:lnB w="6350" cap="flat" cmpd="sng" algn="ctr">
                      <a:solidFill>
                        <a:srgbClr val="0A3C6E"/>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gridSpan="2">
                  <a:txBody>
                    <a:bodyPr/>
                    <a:lstStyle/>
                    <a:p>
                      <a:pPr algn="ctr" fontAlgn="ctr"/>
                      <a:r>
                        <a:rPr lang="en-US" sz="1100" b="0" i="0" u="none" strike="noStrike">
                          <a:solidFill>
                            <a:srgbClr val="0A3C6E"/>
                          </a:solidFill>
                          <a:effectLst/>
                          <a:latin typeface="Calibri" panose="020F0502020204030204" pitchFamily="34" charset="0"/>
                        </a:rPr>
                        <a:t>PC</a:t>
                      </a: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C342"/>
                    </a:solidFill>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BOD</a:t>
                      </a: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D600"/>
                    </a:solidFill>
                  </a:tcPr>
                </a:tc>
                <a:tc>
                  <a:txBody>
                    <a:bodyPr/>
                    <a:lstStyle/>
                    <a:p>
                      <a:pPr algn="ctr" fontAlgn="ctr"/>
                      <a:endParaRPr lang="en-US" sz="1100" b="0" i="0" u="none" strike="noStrike">
                        <a:solidFill>
                          <a:srgbClr val="0A3C6E"/>
                        </a:solidFill>
                        <a:effectLst/>
                        <a:latin typeface="Calibri" panose="020F0502020204030204" pitchFamily="34" charset="0"/>
                      </a:endParaRP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endParaRPr lang="en-US" sz="1100" b="0" i="0" u="none" strike="noStrike">
                        <a:solidFill>
                          <a:srgbClr val="0A3C6E"/>
                        </a:solidFill>
                        <a:effectLst/>
                        <a:latin typeface="Calibri" panose="020F0502020204030204" pitchFamily="34" charset="0"/>
                      </a:endParaRP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endParaRPr lang="en-US" sz="1100" b="0" i="0" u="none" strike="noStrike">
                        <a:solidFill>
                          <a:srgbClr val="0A3C6E"/>
                        </a:solidFill>
                        <a:effectLst/>
                        <a:latin typeface="Calibri" panose="020F0502020204030204" pitchFamily="34" charset="0"/>
                      </a:endParaRP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endParaRPr lang="en-US" sz="1100" b="0" i="0" u="none" strike="noStrike">
                        <a:solidFill>
                          <a:srgbClr val="0A3C6E"/>
                        </a:solidFill>
                        <a:effectLst/>
                        <a:latin typeface="Calibri" panose="020F0502020204030204" pitchFamily="34" charset="0"/>
                      </a:endParaRP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endParaRPr lang="en-US" sz="1100" b="0" i="0" u="none" strike="noStrike">
                        <a:solidFill>
                          <a:srgbClr val="0A3C6E"/>
                        </a:solidFill>
                        <a:effectLst/>
                        <a:latin typeface="Calibri" panose="020F0502020204030204" pitchFamily="34" charset="0"/>
                      </a:endParaRP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endParaRPr lang="en-US" sz="1100" b="0" i="0" u="none" strike="noStrike">
                        <a:solidFill>
                          <a:srgbClr val="0A3C6E"/>
                        </a:solidFill>
                        <a:effectLst/>
                        <a:latin typeface="Calibri" panose="020F0502020204030204" pitchFamily="34" charset="0"/>
                      </a:endParaRPr>
                    </a:p>
                  </a:txBody>
                  <a:tcPr marL="9525" marR="9525" marT="9525" marB="0" anchor="ctr">
                    <a:lnL>
                      <a:noFill/>
                    </a:lnL>
                    <a:lnR>
                      <a:noFill/>
                    </a:lnR>
                    <a:lnT w="19050" cap="flat" cmpd="sng" algn="ctr">
                      <a:solidFill>
                        <a:srgbClr val="0A3C6E"/>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4050474466"/>
                  </a:ext>
                </a:extLst>
              </a:tr>
              <a:tr h="448540">
                <a:tc>
                  <a:txBody>
                    <a:bodyPr/>
                    <a:lstStyle/>
                    <a:p>
                      <a:pPr algn="l" fontAlgn="ctr"/>
                      <a:r>
                        <a:rPr lang="en-US" sz="1300" b="1" i="0" u="none" strike="noStrike" dirty="0" smtClean="0">
                          <a:solidFill>
                            <a:srgbClr val="0A3C6E"/>
                          </a:solidFill>
                          <a:effectLst/>
                          <a:latin typeface="Calibri" panose="020F0502020204030204" pitchFamily="34" charset="0"/>
                        </a:rPr>
                        <a:t>Liver &amp; Intestine </a:t>
                      </a:r>
                      <a:r>
                        <a:rPr lang="en-US" sz="1300" b="1" i="0" u="none" strike="noStrike" dirty="0">
                          <a:solidFill>
                            <a:srgbClr val="0A3C6E"/>
                          </a:solidFill>
                          <a:effectLst/>
                          <a:latin typeface="Calibri" panose="020F0502020204030204" pitchFamily="34" charset="0"/>
                        </a:rPr>
                        <a:t>Distribution</a:t>
                      </a:r>
                    </a:p>
                  </a:txBody>
                  <a:tcPr marL="9525" marR="9525" marT="9525" marB="0" anchor="ctr">
                    <a:lnL>
                      <a:noFill/>
                    </a:lnL>
                    <a:lnR>
                      <a:noFill/>
                    </a:lnR>
                    <a:lnT w="6350" cap="flat" cmpd="sng" algn="ctr">
                      <a:solidFill>
                        <a:srgbClr val="0A3C6E"/>
                      </a:solidFill>
                      <a:prstDash val="solid"/>
                      <a:round/>
                      <a:headEnd type="none" w="med" len="med"/>
                      <a:tailEnd type="none" w="med" len="med"/>
                    </a:lnT>
                    <a:lnB w="6350" cap="flat" cmpd="sng" algn="ctr">
                      <a:solidFill>
                        <a:srgbClr val="0A3C6E"/>
                      </a:solidFill>
                      <a:prstDash val="solid"/>
                      <a:round/>
                      <a:headEnd type="none" w="med" len="med"/>
                      <a:tailEnd type="none" w="med" len="med"/>
                    </a:lnB>
                  </a:tcPr>
                </a:tc>
                <a:tc gridSpan="3">
                  <a:txBody>
                    <a:bodyPr/>
                    <a:lstStyle/>
                    <a:p>
                      <a:pPr algn="ctr" fontAlgn="ctr"/>
                      <a:r>
                        <a:rPr lang="en-US" sz="1100" b="0" i="0" u="none" strike="noStrike">
                          <a:solidFill>
                            <a:srgbClr val="0A3C6E"/>
                          </a:solidFill>
                          <a:effectLst/>
                          <a:latin typeface="Calibri" panose="020F0502020204030204" pitchFamily="34" charset="0"/>
                        </a:rPr>
                        <a:t>Modeling</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3901D"/>
                    </a:solidFill>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PC</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C342"/>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BOD</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D600"/>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630592688"/>
                  </a:ext>
                </a:extLst>
              </a:tr>
              <a:tr h="448540">
                <a:tc>
                  <a:txBody>
                    <a:bodyPr/>
                    <a:lstStyle/>
                    <a:p>
                      <a:pPr algn="l" fontAlgn="ctr"/>
                      <a:r>
                        <a:rPr lang="en-US" sz="1300" b="1" i="0" u="none" strike="noStrike">
                          <a:solidFill>
                            <a:srgbClr val="0A3C6E"/>
                          </a:solidFill>
                          <a:effectLst/>
                          <a:latin typeface="Calibri" panose="020F0502020204030204" pitchFamily="34" charset="0"/>
                        </a:rPr>
                        <a:t>Kidney-Pancreas Distribution</a:t>
                      </a:r>
                    </a:p>
                  </a:txBody>
                  <a:tcPr marL="9525" marR="9525" marT="9525" marB="0" anchor="ctr">
                    <a:lnL>
                      <a:noFill/>
                    </a:lnL>
                    <a:lnR>
                      <a:noFill/>
                    </a:lnR>
                    <a:lnT w="6350" cap="flat" cmpd="sng" algn="ctr">
                      <a:solidFill>
                        <a:srgbClr val="0A3C6E"/>
                      </a:solidFill>
                      <a:prstDash val="solid"/>
                      <a:round/>
                      <a:headEnd type="none" w="med" len="med"/>
                      <a:tailEnd type="none" w="med" len="med"/>
                    </a:lnT>
                    <a:lnB w="6350" cap="flat" cmpd="sng" algn="ctr">
                      <a:solidFill>
                        <a:srgbClr val="0A3C6E"/>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gridSpan="2">
                  <a:txBody>
                    <a:bodyPr/>
                    <a:lstStyle/>
                    <a:p>
                      <a:pPr algn="ctr" fontAlgn="ctr"/>
                      <a:r>
                        <a:rPr lang="en-US" sz="1100" b="0" i="0" u="none" strike="noStrike">
                          <a:solidFill>
                            <a:srgbClr val="0A3C6E"/>
                          </a:solidFill>
                          <a:effectLst/>
                          <a:latin typeface="Calibri" panose="020F0502020204030204" pitchFamily="34" charset="0"/>
                        </a:rPr>
                        <a:t>Modeling</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3901D"/>
                    </a:solidFill>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gridSpan="3">
                  <a:txBody>
                    <a:bodyPr/>
                    <a:lstStyle/>
                    <a:p>
                      <a:pPr algn="ctr" fontAlgn="ctr"/>
                      <a:r>
                        <a:rPr lang="en-US" sz="1100" b="0" i="0" u="none" strike="noStrike">
                          <a:solidFill>
                            <a:srgbClr val="0A3C6E"/>
                          </a:solidFill>
                          <a:effectLst/>
                          <a:latin typeface="Calibri" panose="020F0502020204030204" pitchFamily="34" charset="0"/>
                        </a:rPr>
                        <a:t>PC</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C342"/>
                    </a:solidFill>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BOD</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D600"/>
                    </a:solidFill>
                  </a:tcPr>
                </a:tc>
                <a:extLst>
                  <a:ext uri="{0D108BD9-81ED-4DB2-BD59-A6C34878D82A}">
                    <a16:rowId xmlns:a16="http://schemas.microsoft.com/office/drawing/2014/main" val="1590675913"/>
                  </a:ext>
                </a:extLst>
              </a:tr>
              <a:tr h="448540">
                <a:tc>
                  <a:txBody>
                    <a:bodyPr/>
                    <a:lstStyle/>
                    <a:p>
                      <a:pPr algn="l" fontAlgn="ctr"/>
                      <a:r>
                        <a:rPr lang="en-US" sz="1300" b="1" i="0" u="none" strike="noStrike">
                          <a:solidFill>
                            <a:srgbClr val="0A3C6E"/>
                          </a:solidFill>
                          <a:effectLst/>
                          <a:latin typeface="Calibri" panose="020F0502020204030204" pitchFamily="34" charset="0"/>
                        </a:rPr>
                        <a:t>Thoracic Distribution</a:t>
                      </a:r>
                    </a:p>
                  </a:txBody>
                  <a:tcPr marL="9525" marR="9525" marT="9525" marB="0" anchor="ctr">
                    <a:lnL>
                      <a:noFill/>
                    </a:lnL>
                    <a:lnR>
                      <a:noFill/>
                    </a:lnR>
                    <a:lnT w="6350" cap="flat" cmpd="sng" algn="ctr">
                      <a:solidFill>
                        <a:srgbClr val="0A3C6E"/>
                      </a:solidFill>
                      <a:prstDash val="solid"/>
                      <a:round/>
                      <a:headEnd type="none" w="med" len="med"/>
                      <a:tailEnd type="none" w="med" len="med"/>
                    </a:lnT>
                    <a:lnB w="6350" cap="flat" cmpd="sng" algn="ctr">
                      <a:solidFill>
                        <a:srgbClr val="0A3C6E"/>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gridSpan="2">
                  <a:txBody>
                    <a:bodyPr/>
                    <a:lstStyle/>
                    <a:p>
                      <a:pPr algn="ctr" fontAlgn="ctr"/>
                      <a:r>
                        <a:rPr lang="en-US" sz="1100" b="0" i="0" u="none" strike="noStrike">
                          <a:solidFill>
                            <a:srgbClr val="0A3C6E"/>
                          </a:solidFill>
                          <a:effectLst/>
                          <a:latin typeface="Calibri" panose="020F0502020204030204" pitchFamily="34" charset="0"/>
                        </a:rPr>
                        <a:t>Modeling</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3901D"/>
                    </a:solidFill>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gridSpan="3">
                  <a:txBody>
                    <a:bodyPr/>
                    <a:lstStyle/>
                    <a:p>
                      <a:pPr algn="ctr" fontAlgn="ctr"/>
                      <a:r>
                        <a:rPr lang="en-US" sz="1100" b="0" i="0" u="none" strike="noStrike">
                          <a:solidFill>
                            <a:srgbClr val="0A3C6E"/>
                          </a:solidFill>
                          <a:effectLst/>
                          <a:latin typeface="Calibri" panose="020F0502020204030204" pitchFamily="34" charset="0"/>
                        </a:rPr>
                        <a:t>PC</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C342"/>
                    </a:solidFill>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BOD</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D600"/>
                    </a:solidFill>
                  </a:tcPr>
                </a:tc>
                <a:extLst>
                  <a:ext uri="{0D108BD9-81ED-4DB2-BD59-A6C34878D82A}">
                    <a16:rowId xmlns:a16="http://schemas.microsoft.com/office/drawing/2014/main" val="2174462306"/>
                  </a:ext>
                </a:extLst>
              </a:tr>
              <a:tr h="448540">
                <a:tc>
                  <a:txBody>
                    <a:bodyPr/>
                    <a:lstStyle/>
                    <a:p>
                      <a:pPr algn="l" fontAlgn="ctr"/>
                      <a:r>
                        <a:rPr lang="en-US" sz="1300" b="1" i="0" u="none" strike="noStrike">
                          <a:solidFill>
                            <a:srgbClr val="0A3C6E"/>
                          </a:solidFill>
                          <a:effectLst/>
                          <a:latin typeface="Calibri" panose="020F0502020204030204" pitchFamily="34" charset="0"/>
                        </a:rPr>
                        <a:t>VCA Distribution</a:t>
                      </a:r>
                    </a:p>
                  </a:txBody>
                  <a:tcPr marL="9525" marR="9525" marT="9525" marB="0" anchor="ctr">
                    <a:lnL>
                      <a:noFill/>
                    </a:lnL>
                    <a:lnR>
                      <a:noFill/>
                    </a:lnR>
                    <a:lnT w="6350" cap="flat" cmpd="sng" algn="ctr">
                      <a:solidFill>
                        <a:srgbClr val="0A3C6E"/>
                      </a:solidFill>
                      <a:prstDash val="solid"/>
                      <a:round/>
                      <a:headEnd type="none" w="med" len="med"/>
                      <a:tailEnd type="none" w="med" len="med"/>
                    </a:lnT>
                    <a:lnB w="6350" cap="flat" cmpd="sng" algn="ctr">
                      <a:solidFill>
                        <a:srgbClr val="0A3C6E"/>
                      </a:solidFill>
                      <a:prstDash val="solid"/>
                      <a:round/>
                      <a:headEnd type="none" w="med" len="med"/>
                      <a:tailEnd type="none" w="med" len="med"/>
                    </a:lnB>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dirty="0">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l"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l"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gridSpan="3">
                  <a:txBody>
                    <a:bodyPr/>
                    <a:lstStyle/>
                    <a:p>
                      <a:pPr algn="ctr" fontAlgn="ctr"/>
                      <a:r>
                        <a:rPr lang="en-US" sz="1100" b="0" i="0" u="none" strike="noStrike">
                          <a:solidFill>
                            <a:srgbClr val="0A3C6E"/>
                          </a:solidFill>
                          <a:effectLst/>
                          <a:latin typeface="Calibri" panose="020F0502020204030204" pitchFamily="34" charset="0"/>
                        </a:rPr>
                        <a:t>PC</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80C342"/>
                    </a:solidFill>
                  </a:tcPr>
                </a:tc>
                <a:tc hMerge="1">
                  <a:txBody>
                    <a:bodyPr/>
                    <a:lstStyle/>
                    <a:p>
                      <a:endParaRPr lang="en-US"/>
                    </a:p>
                  </a:txBody>
                  <a:tcPr/>
                </a:tc>
                <a:tc hMerge="1">
                  <a:txBody>
                    <a:bodyPr/>
                    <a:lstStyle/>
                    <a:p>
                      <a:endParaRPr lang="en-US"/>
                    </a:p>
                  </a:txBody>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 </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0F99D6"/>
                    </a:solidFill>
                  </a:tcPr>
                </a:tc>
                <a:tc>
                  <a:txBody>
                    <a:bodyPr/>
                    <a:lstStyle/>
                    <a:p>
                      <a:pPr algn="ctr" fontAlgn="ctr"/>
                      <a:r>
                        <a:rPr lang="en-US" sz="1100" b="0" i="0" u="none" strike="noStrike">
                          <a:solidFill>
                            <a:srgbClr val="0A3C6E"/>
                          </a:solidFill>
                          <a:effectLst/>
                          <a:latin typeface="Calibri" panose="020F0502020204030204" pitchFamily="34" charset="0"/>
                        </a:rPr>
                        <a:t>BOD</a:t>
                      </a:r>
                    </a:p>
                  </a:txBody>
                  <a:tcPr marL="9525" marR="9525" marT="9525" marB="0" anchor="ctr">
                    <a:lnL>
                      <a:noFill/>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FFD600"/>
                    </a:solidFill>
                  </a:tcPr>
                </a:tc>
                <a:extLst>
                  <a:ext uri="{0D108BD9-81ED-4DB2-BD59-A6C34878D82A}">
                    <a16:rowId xmlns:a16="http://schemas.microsoft.com/office/drawing/2014/main" val="987806060"/>
                  </a:ext>
                </a:extLst>
              </a:tr>
              <a:tr h="229740">
                <a:tc>
                  <a:txBody>
                    <a:bodyPr/>
                    <a:lstStyle/>
                    <a:p>
                      <a:pPr algn="l" fontAlgn="b"/>
                      <a:endParaRPr lang="en-US" sz="1100" b="1" i="0" u="none" strike="noStrike">
                        <a:solidFill>
                          <a:srgbClr val="0A3C6E"/>
                        </a:solidFill>
                        <a:effectLst/>
                        <a:latin typeface="Calibri" panose="020F0502020204030204" pitchFamily="34" charset="0"/>
                      </a:endParaRPr>
                    </a:p>
                  </a:txBody>
                  <a:tcPr marL="9525" marR="9525" marT="9525" marB="0" anchor="b">
                    <a:lnL>
                      <a:noFill/>
                    </a:lnL>
                    <a:lnR>
                      <a:noFill/>
                    </a:lnR>
                    <a:lnT w="6350" cap="flat" cmpd="sng" algn="ctr">
                      <a:solidFill>
                        <a:srgbClr val="0A3C6E"/>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w="19050" cap="flat" cmpd="sng" algn="ctr">
                      <a:solidFill>
                        <a:srgbClr val="FFFFFF"/>
                      </a:solidFill>
                      <a:prstDash val="solid"/>
                      <a:round/>
                      <a:headEnd type="none" w="med" len="med"/>
                      <a:tailEnd type="none" w="med" len="med"/>
                    </a:lnT>
                    <a:lnB>
                      <a:noFill/>
                    </a:lnB>
                  </a:tcPr>
                </a:tc>
                <a:extLst>
                  <a:ext uri="{0D108BD9-81ED-4DB2-BD59-A6C34878D82A}">
                    <a16:rowId xmlns:a16="http://schemas.microsoft.com/office/drawing/2014/main" val="2416593711"/>
                  </a:ext>
                </a:extLst>
              </a:tr>
              <a:tr h="218800">
                <a:tc>
                  <a:txBody>
                    <a:bodyPr/>
                    <a:lstStyle/>
                    <a:p>
                      <a:pPr algn="l" fontAlgn="b"/>
                      <a:r>
                        <a:rPr lang="en-US" sz="1100" b="0" i="0" u="none" strike="noStrike">
                          <a:solidFill>
                            <a:srgbClr val="0A3C6E"/>
                          </a:solidFill>
                          <a:effectLst/>
                          <a:latin typeface="Calibri" panose="020F0502020204030204" pitchFamily="34" charset="0"/>
                        </a:rPr>
                        <a:t>Develop</a:t>
                      </a:r>
                    </a:p>
                  </a:txBody>
                  <a:tcPr marL="9525" marR="9525" marT="9525" marB="0" anchor="b">
                    <a:lnL>
                      <a:noFill/>
                    </a:lnL>
                    <a:lnR>
                      <a:noFill/>
                    </a:lnR>
                    <a:lnT>
                      <a:noFill/>
                    </a:lnT>
                    <a:lnB>
                      <a:noFill/>
                    </a:lnB>
                    <a:solidFill>
                      <a:srgbClr val="0F99D6"/>
                    </a:solidFill>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91217009"/>
                  </a:ext>
                </a:extLst>
              </a:tr>
              <a:tr h="218800">
                <a:tc>
                  <a:txBody>
                    <a:bodyPr/>
                    <a:lstStyle/>
                    <a:p>
                      <a:pPr algn="l" fontAlgn="b"/>
                      <a:r>
                        <a:rPr lang="en-US" sz="1100" b="0" i="0" u="none" strike="noStrike">
                          <a:solidFill>
                            <a:srgbClr val="0A3C6E"/>
                          </a:solidFill>
                          <a:effectLst/>
                          <a:latin typeface="Calibri" panose="020F0502020204030204" pitchFamily="34" charset="0"/>
                        </a:rPr>
                        <a:t>SRTR Modeling</a:t>
                      </a:r>
                    </a:p>
                  </a:txBody>
                  <a:tcPr marL="9525" marR="9525" marT="9525" marB="0" anchor="b">
                    <a:lnL>
                      <a:noFill/>
                    </a:lnL>
                    <a:lnR>
                      <a:noFill/>
                    </a:lnR>
                    <a:lnT>
                      <a:noFill/>
                    </a:lnT>
                    <a:lnB>
                      <a:noFill/>
                    </a:lnB>
                    <a:solidFill>
                      <a:srgbClr val="F3901D"/>
                    </a:solidFill>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744048863"/>
                  </a:ext>
                </a:extLst>
              </a:tr>
              <a:tr h="218800">
                <a:tc>
                  <a:txBody>
                    <a:bodyPr/>
                    <a:lstStyle/>
                    <a:p>
                      <a:pPr algn="l" fontAlgn="b"/>
                      <a:r>
                        <a:rPr lang="en-US" sz="1100" b="0" i="0" u="none" strike="noStrike">
                          <a:solidFill>
                            <a:srgbClr val="0A3C6E"/>
                          </a:solidFill>
                          <a:effectLst/>
                          <a:latin typeface="Calibri" panose="020F0502020204030204" pitchFamily="34" charset="0"/>
                        </a:rPr>
                        <a:t>Public Comment</a:t>
                      </a:r>
                    </a:p>
                  </a:txBody>
                  <a:tcPr marL="9525" marR="9525" marT="9525" marB="0" anchor="b">
                    <a:lnL>
                      <a:noFill/>
                    </a:lnL>
                    <a:lnR>
                      <a:noFill/>
                    </a:lnR>
                    <a:lnT>
                      <a:noFill/>
                    </a:lnT>
                    <a:lnB>
                      <a:noFill/>
                    </a:lnB>
                    <a:solidFill>
                      <a:srgbClr val="80C342"/>
                    </a:solidFill>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368409736"/>
                  </a:ext>
                </a:extLst>
              </a:tr>
              <a:tr h="218800">
                <a:tc>
                  <a:txBody>
                    <a:bodyPr/>
                    <a:lstStyle/>
                    <a:p>
                      <a:pPr algn="l" fontAlgn="b"/>
                      <a:r>
                        <a:rPr lang="en-US" sz="1100" b="0" i="0" u="none" strike="noStrike">
                          <a:solidFill>
                            <a:srgbClr val="0A3C6E"/>
                          </a:solidFill>
                          <a:effectLst/>
                          <a:latin typeface="Calibri" panose="020F0502020204030204" pitchFamily="34" charset="0"/>
                        </a:rPr>
                        <a:t>Board</a:t>
                      </a:r>
                    </a:p>
                  </a:txBody>
                  <a:tcPr marL="9525" marR="9525" marT="9525" marB="0" anchor="b">
                    <a:lnL>
                      <a:noFill/>
                    </a:lnL>
                    <a:lnR>
                      <a:noFill/>
                    </a:lnR>
                    <a:lnT>
                      <a:noFill/>
                    </a:lnT>
                    <a:lnB>
                      <a:noFill/>
                    </a:lnB>
                    <a:solidFill>
                      <a:srgbClr val="FFD600"/>
                    </a:solidFill>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a:solidFill>
                          <a:srgbClr val="0A3C6E"/>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100" b="0" i="0" u="none" strike="noStrike" dirty="0">
                        <a:solidFill>
                          <a:srgbClr val="0A3C6E"/>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2495205993"/>
                  </a:ext>
                </a:extLst>
              </a:tr>
            </a:tbl>
          </a:graphicData>
        </a:graphic>
      </p:graphicFrame>
      <p:sp>
        <p:nvSpPr>
          <p:cNvPr id="8" name="Title 2"/>
          <p:cNvSpPr>
            <a:spLocks noGrp="1"/>
          </p:cNvSpPr>
          <p:nvPr>
            <p:ph type="title"/>
          </p:nvPr>
        </p:nvSpPr>
        <p:spPr>
          <a:xfrm>
            <a:off x="341135" y="407548"/>
            <a:ext cx="11654804" cy="850932"/>
          </a:xfrm>
        </p:spPr>
        <p:txBody>
          <a:bodyPr/>
          <a:lstStyle/>
          <a:p>
            <a:r>
              <a:rPr lang="en-US" dirty="0" smtClean="0"/>
              <a:t>Timeline by Committee </a:t>
            </a:r>
            <a:endParaRPr lang="en-US" dirty="0"/>
          </a:p>
        </p:txBody>
      </p:sp>
    </p:spTree>
    <p:extLst>
      <p:ext uri="{BB962C8B-B14F-4D97-AF65-F5344CB8AC3E}">
        <p14:creationId xmlns:p14="http://schemas.microsoft.com/office/powerpoint/2010/main" val="2911464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r>
              <a:rPr lang="en-US" sz="7200" dirty="0" smtClean="0"/>
              <a:t>Questions?</a:t>
            </a:r>
            <a:endParaRPr lang="en-US" sz="72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11</a:t>
            </a:fld>
            <a:endParaRPr lang="en-US" dirty="0"/>
          </a:p>
        </p:txBody>
      </p:sp>
    </p:spTree>
    <p:extLst>
      <p:ext uri="{BB962C8B-B14F-4D97-AF65-F5344CB8AC3E}">
        <p14:creationId xmlns:p14="http://schemas.microsoft.com/office/powerpoint/2010/main" val="32796311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tx1"/>
                </a:solidFill>
              </a:rPr>
              <a:t>Illustrations, Animation and Kevin O’Connor video can be found at:  </a:t>
            </a:r>
            <a:r>
              <a:rPr lang="en-US" dirty="0">
                <a:solidFill>
                  <a:schemeClr val="tx1"/>
                </a:solidFill>
                <a:hlinkClick r:id="rId2"/>
              </a:rPr>
              <a:t>https://transplantpro.org/policy/organ-distribution</a:t>
            </a:r>
            <a:r>
              <a:rPr lang="en-US" dirty="0" smtClean="0">
                <a:solidFill>
                  <a:schemeClr val="tx1"/>
                </a:solidFill>
                <a:hlinkClick r:id="rId2"/>
              </a:rPr>
              <a:t>/</a:t>
            </a:r>
            <a:endParaRPr lang="en-US" dirty="0" smtClean="0">
              <a:solidFill>
                <a:schemeClr val="tx1"/>
              </a:solidFill>
            </a:endParaRPr>
          </a:p>
          <a:p>
            <a:endParaRPr lang="en-US" dirty="0">
              <a:solidFill>
                <a:schemeClr val="tx1"/>
              </a:solidFill>
            </a:endParaRPr>
          </a:p>
          <a:p>
            <a:endParaRPr lang="en-US" dirty="0"/>
          </a:p>
        </p:txBody>
      </p:sp>
      <p:sp>
        <p:nvSpPr>
          <p:cNvPr id="3" name="Title 2"/>
          <p:cNvSpPr>
            <a:spLocks noGrp="1"/>
          </p:cNvSpPr>
          <p:nvPr>
            <p:ph type="title"/>
          </p:nvPr>
        </p:nvSpPr>
        <p:spPr/>
        <p:txBody>
          <a:bodyPr/>
          <a:lstStyle/>
          <a:p>
            <a:r>
              <a:rPr lang="en-US" sz="4400" dirty="0"/>
              <a:t>3 Frameworks with Narration and Animation</a:t>
            </a:r>
          </a:p>
        </p:txBody>
      </p:sp>
      <p:sp>
        <p:nvSpPr>
          <p:cNvPr id="4" name="Slide Number Placeholder 3"/>
          <p:cNvSpPr>
            <a:spLocks noGrp="1"/>
          </p:cNvSpPr>
          <p:nvPr>
            <p:ph type="sldNum" sz="quarter" idx="4"/>
          </p:nvPr>
        </p:nvSpPr>
        <p:spPr/>
        <p:txBody>
          <a:bodyPr/>
          <a:lstStyle/>
          <a:p>
            <a:fld id="{AFEF8753-48E3-DC43-B5AB-733E5321FD2E}" type="slidenum">
              <a:rPr lang="en-US" smtClean="0"/>
              <a:pPr/>
              <a:t>12</a:t>
            </a:fld>
            <a:endParaRPr lang="en-US" dirty="0"/>
          </a:p>
        </p:txBody>
      </p:sp>
    </p:spTree>
    <p:extLst>
      <p:ext uri="{BB962C8B-B14F-4D97-AF65-F5344CB8AC3E}">
        <p14:creationId xmlns:p14="http://schemas.microsoft.com/office/powerpoint/2010/main" val="12894593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Board approved 5 principles of geographic distribution</a:t>
            </a:r>
          </a:p>
          <a:p>
            <a:pPr lvl="1"/>
            <a:r>
              <a:rPr lang="en-US" dirty="0" smtClean="0"/>
              <a:t>Vote: </a:t>
            </a:r>
          </a:p>
          <a:p>
            <a:pPr lvl="2"/>
            <a:r>
              <a:rPr lang="en-US" dirty="0" smtClean="0"/>
              <a:t>32 Approve</a:t>
            </a:r>
          </a:p>
          <a:p>
            <a:pPr lvl="2"/>
            <a:r>
              <a:rPr lang="en-US" dirty="0" smtClean="0"/>
              <a:t>5 Oppose</a:t>
            </a:r>
          </a:p>
          <a:p>
            <a:r>
              <a:rPr lang="en-US" dirty="0" smtClean="0"/>
              <a:t>Approved distributing 3 geographic frameworks for public comment that align with the principles</a:t>
            </a:r>
          </a:p>
          <a:p>
            <a:pPr marL="228600" lvl="1" indent="0">
              <a:buNone/>
            </a:pPr>
            <a:endParaRPr lang="en-US" dirty="0"/>
          </a:p>
        </p:txBody>
      </p:sp>
      <p:sp>
        <p:nvSpPr>
          <p:cNvPr id="3" name="Title 2"/>
          <p:cNvSpPr>
            <a:spLocks noGrp="1"/>
          </p:cNvSpPr>
          <p:nvPr>
            <p:ph type="title"/>
          </p:nvPr>
        </p:nvSpPr>
        <p:spPr/>
        <p:txBody>
          <a:bodyPr/>
          <a:lstStyle/>
          <a:p>
            <a:r>
              <a:rPr lang="en-US" dirty="0" smtClean="0"/>
              <a:t>June 2018 Board Actions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2</a:t>
            </a:fld>
            <a:endParaRPr lang="en-US" dirty="0"/>
          </a:p>
        </p:txBody>
      </p:sp>
    </p:spTree>
    <p:extLst>
      <p:ext uri="{BB962C8B-B14F-4D97-AF65-F5344CB8AC3E}">
        <p14:creationId xmlns:p14="http://schemas.microsoft.com/office/powerpoint/2010/main" val="1647878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78451654"/>
              </p:ext>
            </p:extLst>
          </p:nvPr>
        </p:nvGraphicFramePr>
        <p:xfrm>
          <a:off x="-3" y="0"/>
          <a:ext cx="12192002" cy="6858001"/>
        </p:xfrm>
        <a:graphic>
          <a:graphicData uri="http://schemas.openxmlformats.org/drawingml/2006/table">
            <a:tbl>
              <a:tblPr firstRow="1" firstCol="1" bandRow="1"/>
              <a:tblGrid>
                <a:gridCol w="5344163">
                  <a:extLst>
                    <a:ext uri="{9D8B030D-6E8A-4147-A177-3AD203B41FA5}">
                      <a16:colId xmlns:a16="http://schemas.microsoft.com/office/drawing/2014/main" val="960464440"/>
                    </a:ext>
                  </a:extLst>
                </a:gridCol>
                <a:gridCol w="6847839">
                  <a:extLst>
                    <a:ext uri="{9D8B030D-6E8A-4147-A177-3AD203B41FA5}">
                      <a16:colId xmlns:a16="http://schemas.microsoft.com/office/drawing/2014/main" val="4023257530"/>
                    </a:ext>
                  </a:extLst>
                </a:gridCol>
              </a:tblGrid>
              <a:tr h="488633">
                <a:tc>
                  <a:txBody>
                    <a:bodyPr/>
                    <a:lstStyle/>
                    <a:p>
                      <a:pPr marL="0" marR="0">
                        <a:spcBef>
                          <a:spcPts val="0"/>
                        </a:spcBef>
                        <a:spcAft>
                          <a:spcPts val="600"/>
                        </a:spcAft>
                      </a:pPr>
                      <a:r>
                        <a:rPr lang="en-US" sz="2000" b="1" dirty="0">
                          <a:solidFill>
                            <a:srgbClr val="FFFFFF"/>
                          </a:solidFill>
                          <a:effectLst/>
                          <a:latin typeface="Arial" panose="020B0604020202020204" pitchFamily="34" charset="0"/>
                          <a:ea typeface="Calibri" panose="020F0502020204030204" pitchFamily="34" charset="0"/>
                          <a:cs typeface="Times New Roman" panose="02020603050405020304" pitchFamily="18" charset="0"/>
                        </a:rPr>
                        <a:t>Principle of Distribution</a:t>
                      </a:r>
                      <a:endParaRPr lang="en-US" sz="2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F99D6"/>
                      </a:solidFill>
                      <a:prstDash val="solid"/>
                      <a:round/>
                      <a:headEnd type="none" w="med" len="med"/>
                      <a:tailEnd type="none" w="med" len="med"/>
                    </a:lnL>
                    <a:lnR>
                      <a:noFill/>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0F99D6"/>
                    </a:solidFill>
                  </a:tcPr>
                </a:tc>
                <a:tc>
                  <a:txBody>
                    <a:bodyPr/>
                    <a:lstStyle/>
                    <a:p>
                      <a:pPr marL="0" marR="0">
                        <a:spcBef>
                          <a:spcPts val="0"/>
                        </a:spcBef>
                        <a:spcAft>
                          <a:spcPts val="600"/>
                        </a:spcAft>
                      </a:pPr>
                      <a:r>
                        <a:rPr lang="en-US" sz="2000" b="1">
                          <a:solidFill>
                            <a:srgbClr val="FFFFFF"/>
                          </a:solidFill>
                          <a:effectLst/>
                          <a:latin typeface="Arial" panose="020B0604020202020204" pitchFamily="34" charset="0"/>
                          <a:ea typeface="Calibri" panose="020F0502020204030204" pitchFamily="34" charset="0"/>
                          <a:cs typeface="Times New Roman" panose="02020603050405020304" pitchFamily="18" charset="0"/>
                        </a:rPr>
                        <a:t>Final Rule Requirement</a:t>
                      </a:r>
                      <a:endParaRPr lang="en-US" sz="2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F99D6"/>
                      </a:solidFill>
                      <a:prstDash val="solid"/>
                      <a:round/>
                      <a:headEnd type="none" w="med" len="med"/>
                      <a:tailEnd type="none" w="med" len="med"/>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0F99D6"/>
                    </a:solidFill>
                  </a:tcPr>
                </a:tc>
                <a:extLst>
                  <a:ext uri="{0D108BD9-81ED-4DB2-BD59-A6C34878D82A}">
                    <a16:rowId xmlns:a16="http://schemas.microsoft.com/office/drawing/2014/main" val="826615904"/>
                  </a:ext>
                </a:extLst>
              </a:tr>
              <a:tr h="2173462">
                <a:tc>
                  <a:txBody>
                    <a:bodyPr/>
                    <a:lstStyle/>
                    <a:p>
                      <a:pPr marL="0" marR="0">
                        <a:spcBef>
                          <a:spcPts val="0"/>
                        </a:spcBef>
                        <a:spcAft>
                          <a:spcPts val="6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Deceased donor organs are a national resource to be distributed as broadly as feasible</a:t>
                      </a:r>
                    </a:p>
                  </a:txBody>
                  <a:tcPr marL="68580" marR="68580" marT="0" marB="0">
                    <a:lnL w="12700" cap="flat" cmpd="sng" algn="ctr">
                      <a:solidFill>
                        <a:srgbClr val="0F99D6"/>
                      </a:solidFill>
                      <a:prstDash val="solid"/>
                      <a:round/>
                      <a:headEnd type="none" w="med" len="med"/>
                      <a:tailEnd type="none" w="med" len="med"/>
                    </a:lnL>
                    <a:lnR>
                      <a:noFill/>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dirty="0">
                          <a:effectLst/>
                          <a:latin typeface="Arial" panose="020B0604020202020204" pitchFamily="34" charset="0"/>
                          <a:ea typeface="Calibri" panose="020F0502020204030204" pitchFamily="34" charset="0"/>
                          <a:cs typeface="Times New Roman" panose="02020603050405020304" pitchFamily="18" charset="0"/>
                        </a:rPr>
                        <a:t>121.8(a</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2000" i="0" dirty="0">
                          <a:effectLst/>
                          <a:latin typeface="Arial" panose="020B0604020202020204" pitchFamily="34" charset="0"/>
                          <a:ea typeface="Calibri" panose="020F0502020204030204" pitchFamily="34" charset="0"/>
                          <a:cs typeface="Times New Roman" panose="02020603050405020304" pitchFamily="18" charset="0"/>
                        </a:rPr>
                        <a:t>“... allocation policies: (8) Shall not be based on the candidate’s place of residence of listing ...” </a:t>
                      </a:r>
                      <a:endParaRPr lang="en-US" sz="2000" i="0" dirty="0" smtClean="0">
                        <a:effectLst/>
                        <a:latin typeface="Arial" panose="020B0604020202020204" pitchFamily="34" charset="0"/>
                        <a:ea typeface="Calibri" panose="020F0502020204030204" pitchFamily="34" charset="0"/>
                        <a:cs typeface="Times New Roman" panose="02020603050405020304" pitchFamily="18" charset="0"/>
                      </a:endParaRPr>
                    </a:p>
                    <a:p>
                      <a:pPr marL="0" marR="0">
                        <a:spcBef>
                          <a:spcPts val="0"/>
                        </a:spcBef>
                        <a:spcAft>
                          <a:spcPts val="600"/>
                        </a:spcAft>
                      </a:pP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dirty="0">
                          <a:effectLst/>
                          <a:latin typeface="Arial" panose="020B0604020202020204" pitchFamily="34" charset="0"/>
                          <a:ea typeface="Calibri" panose="020F0502020204030204" pitchFamily="34" charset="0"/>
                          <a:cs typeface="Times New Roman" panose="02020603050405020304" pitchFamily="18" charset="0"/>
                        </a:rPr>
                        <a:t>121.8(b) </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“Allocation </a:t>
                      </a:r>
                      <a:r>
                        <a:rPr lang="en-US" sz="2000" i="0" dirty="0">
                          <a:effectLst/>
                          <a:latin typeface="Arial" panose="020B0604020202020204" pitchFamily="34" charset="0"/>
                          <a:ea typeface="Calibri" panose="020F0502020204030204" pitchFamily="34" charset="0"/>
                          <a:cs typeface="Times New Roman" panose="02020603050405020304" pitchFamily="18" charset="0"/>
                        </a:rPr>
                        <a:t>policies shall be designed to achieve equitable allocation of organs among patients... through the following performance goals, (3) distributing organs over as broad a geographic area as feasible ...”</a:t>
                      </a:r>
                    </a:p>
                  </a:txBody>
                  <a:tcPr marL="68580" marR="68580" marT="0" marB="0">
                    <a:lnL>
                      <a:noFill/>
                    </a:lnL>
                    <a:lnR w="12700" cap="flat" cmpd="sng" algn="ctr">
                      <a:solidFill>
                        <a:srgbClr val="0F99D6"/>
                      </a:solidFill>
                      <a:prstDash val="solid"/>
                      <a:round/>
                      <a:headEnd type="none" w="med" len="med"/>
                      <a:tailEnd type="none" w="med" len="med"/>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chemeClr val="bg1"/>
                    </a:solidFill>
                  </a:tcPr>
                </a:tc>
                <a:extLst>
                  <a:ext uri="{0D108BD9-81ED-4DB2-BD59-A6C34878D82A}">
                    <a16:rowId xmlns:a16="http://schemas.microsoft.com/office/drawing/2014/main" val="1420072914"/>
                  </a:ext>
                </a:extLst>
              </a:tr>
              <a:tr h="1222706">
                <a:tc>
                  <a:txBody>
                    <a:bodyPr/>
                    <a:lstStyle/>
                    <a:p>
                      <a:pPr marL="0" marR="0">
                        <a:spcBef>
                          <a:spcPts val="0"/>
                        </a:spcBef>
                        <a:spcAft>
                          <a:spcPts val="6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Reduce inherent differences in the ratio of donor supply and demand across the country</a:t>
                      </a:r>
                    </a:p>
                  </a:txBody>
                  <a:tcPr marL="68580" marR="68580" marT="0" marB="0">
                    <a:lnL w="12700" cap="flat" cmpd="sng" algn="ctr">
                      <a:solidFill>
                        <a:srgbClr val="0F99D6"/>
                      </a:solidFill>
                      <a:prstDash val="solid"/>
                      <a:round/>
                      <a:headEnd type="none" w="med" len="med"/>
                      <a:tailEnd type="none" w="med" len="med"/>
                    </a:lnL>
                    <a:lnR>
                      <a:noFill/>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dirty="0">
                          <a:effectLst/>
                          <a:latin typeface="Arial" panose="020B0604020202020204" pitchFamily="34" charset="0"/>
                          <a:ea typeface="Calibri" panose="020F0502020204030204" pitchFamily="34" charset="0"/>
                          <a:cs typeface="Times New Roman" panose="02020603050405020304" pitchFamily="18" charset="0"/>
                        </a:rPr>
                        <a:t>121.8(a</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2000" i="0" dirty="0">
                          <a:effectLst/>
                          <a:latin typeface="Arial" panose="020B0604020202020204" pitchFamily="34" charset="0"/>
                          <a:ea typeface="Calibri" panose="020F0502020204030204" pitchFamily="34" charset="0"/>
                          <a:cs typeface="Times New Roman" panose="02020603050405020304" pitchFamily="18" charset="0"/>
                        </a:rPr>
                        <a:t>“... allocation policies: (5) Shall be designed to ... promote patient access to transplantation, and to promote the efficient management of organ placement.”</a:t>
                      </a:r>
                    </a:p>
                  </a:txBody>
                  <a:tcPr marL="68580" marR="68580" marT="0" marB="0">
                    <a:lnL>
                      <a:noFill/>
                    </a:lnL>
                    <a:lnR w="12700" cap="flat" cmpd="sng" algn="ctr">
                      <a:solidFill>
                        <a:srgbClr val="0F99D6"/>
                      </a:solidFill>
                      <a:prstDash val="solid"/>
                      <a:round/>
                      <a:headEnd type="none" w="med" len="med"/>
                      <a:tailEnd type="none" w="med" len="med"/>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chemeClr val="bg1"/>
                    </a:solidFill>
                  </a:tcPr>
                </a:tc>
                <a:extLst>
                  <a:ext uri="{0D108BD9-81ED-4DB2-BD59-A6C34878D82A}">
                    <a16:rowId xmlns:a16="http://schemas.microsoft.com/office/drawing/2014/main" val="3514204640"/>
                  </a:ext>
                </a:extLst>
              </a:tr>
              <a:tr h="1172721">
                <a:tc>
                  <a:txBody>
                    <a:bodyPr/>
                    <a:lstStyle/>
                    <a:p>
                      <a:pPr marL="0" marR="0">
                        <a:spcBef>
                          <a:spcPts val="0"/>
                        </a:spcBef>
                        <a:spcAft>
                          <a:spcPts val="6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Reduce travel time expected to have a clinically significant effect on ischemic time and organ quality</a:t>
                      </a:r>
                    </a:p>
                  </a:txBody>
                  <a:tcPr marL="68580" marR="68580" marT="0" marB="0">
                    <a:lnL w="12700" cap="flat" cmpd="sng" algn="ctr">
                      <a:solidFill>
                        <a:srgbClr val="0F99D6"/>
                      </a:solidFill>
                      <a:prstDash val="solid"/>
                      <a:round/>
                      <a:headEnd type="none" w="med" len="med"/>
                      <a:tailEnd type="none" w="med" len="med"/>
                    </a:lnL>
                    <a:lnR>
                      <a:noFill/>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dirty="0">
                          <a:effectLst/>
                          <a:latin typeface="Arial" panose="020B0604020202020204" pitchFamily="34" charset="0"/>
                          <a:ea typeface="Calibri" panose="020F0502020204030204" pitchFamily="34" charset="0"/>
                          <a:cs typeface="Times New Roman" panose="02020603050405020304" pitchFamily="18" charset="0"/>
                        </a:rPr>
                        <a:t>121.8(a</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2000" i="0" dirty="0">
                          <a:effectLst/>
                          <a:latin typeface="Arial" panose="020B0604020202020204" pitchFamily="34" charset="0"/>
                          <a:ea typeface="Calibri" panose="020F0502020204030204" pitchFamily="34" charset="0"/>
                          <a:cs typeface="Times New Roman" panose="02020603050405020304" pitchFamily="18" charset="0"/>
                        </a:rPr>
                        <a:t>“... allocation policies: (1) Shall be based on sound medical judgment; (5) Shall be designed to avoid wasting organs...”</a:t>
                      </a:r>
                    </a:p>
                  </a:txBody>
                  <a:tcPr marL="68580" marR="68580" marT="0" marB="0">
                    <a:lnL>
                      <a:noFill/>
                    </a:lnL>
                    <a:lnR w="12700" cap="flat" cmpd="sng" algn="ctr">
                      <a:solidFill>
                        <a:srgbClr val="0F99D6"/>
                      </a:solidFill>
                      <a:prstDash val="solid"/>
                      <a:round/>
                      <a:headEnd type="none" w="med" len="med"/>
                      <a:tailEnd type="none" w="med" len="med"/>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chemeClr val="bg1"/>
                    </a:solidFill>
                  </a:tcPr>
                </a:tc>
                <a:extLst>
                  <a:ext uri="{0D108BD9-81ED-4DB2-BD59-A6C34878D82A}">
                    <a16:rowId xmlns:a16="http://schemas.microsoft.com/office/drawing/2014/main" val="4138302624"/>
                  </a:ext>
                </a:extLst>
              </a:tr>
              <a:tr h="781814">
                <a:tc>
                  <a:txBody>
                    <a:bodyPr/>
                    <a:lstStyle/>
                    <a:p>
                      <a:pPr marL="0" marR="0">
                        <a:spcBef>
                          <a:spcPts val="0"/>
                        </a:spcBef>
                        <a:spcAft>
                          <a:spcPts val="6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Increase organ utilization and prevent organ wastage</a:t>
                      </a:r>
                    </a:p>
                  </a:txBody>
                  <a:tcPr marL="68580" marR="68580" marT="0" marB="0">
                    <a:lnL w="12700" cap="flat" cmpd="sng" algn="ctr">
                      <a:solidFill>
                        <a:srgbClr val="0F99D6"/>
                      </a:solidFill>
                      <a:prstDash val="solid"/>
                      <a:round/>
                      <a:headEnd type="none" w="med" len="med"/>
                      <a:tailEnd type="none" w="med" len="med"/>
                    </a:lnL>
                    <a:lnR>
                      <a:noFill/>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dirty="0">
                          <a:effectLst/>
                          <a:latin typeface="Arial" panose="020B0604020202020204" pitchFamily="34" charset="0"/>
                          <a:ea typeface="Calibri" panose="020F0502020204030204" pitchFamily="34" charset="0"/>
                          <a:cs typeface="Times New Roman" panose="02020603050405020304" pitchFamily="18" charset="0"/>
                        </a:rPr>
                        <a:t>121.8(a</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baseline="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2000" i="0" dirty="0">
                          <a:effectLst/>
                          <a:latin typeface="Arial" panose="020B0604020202020204" pitchFamily="34" charset="0"/>
                          <a:ea typeface="Calibri" panose="020F0502020204030204" pitchFamily="34" charset="0"/>
                          <a:cs typeface="Times New Roman" panose="02020603050405020304" pitchFamily="18" charset="0"/>
                        </a:rPr>
                        <a:t>allocation policies: (5) Shall be designed to avoid wasting organs ...”</a:t>
                      </a:r>
                    </a:p>
                  </a:txBody>
                  <a:tcPr marL="68580" marR="68580" marT="0" marB="0">
                    <a:lnL>
                      <a:noFill/>
                    </a:lnL>
                    <a:lnR w="12700" cap="flat" cmpd="sng" algn="ctr">
                      <a:solidFill>
                        <a:srgbClr val="0F99D6"/>
                      </a:solidFill>
                      <a:prstDash val="solid"/>
                      <a:round/>
                      <a:headEnd type="none" w="med" len="med"/>
                      <a:tailEnd type="none" w="med" len="med"/>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chemeClr val="bg1"/>
                    </a:solidFill>
                  </a:tcPr>
                </a:tc>
                <a:extLst>
                  <a:ext uri="{0D108BD9-81ED-4DB2-BD59-A6C34878D82A}">
                    <a16:rowId xmlns:a16="http://schemas.microsoft.com/office/drawing/2014/main" val="132852189"/>
                  </a:ext>
                </a:extLst>
              </a:tr>
              <a:tr h="1018665">
                <a:tc>
                  <a:txBody>
                    <a:bodyPr/>
                    <a:lstStyle/>
                    <a:p>
                      <a:pPr marL="0" marR="0">
                        <a:spcBef>
                          <a:spcPts val="0"/>
                        </a:spcBef>
                        <a:spcAft>
                          <a:spcPts val="600"/>
                        </a:spcAft>
                      </a:pPr>
                      <a:r>
                        <a:rPr lang="en-US" sz="2400" dirty="0">
                          <a:effectLst/>
                          <a:latin typeface="Arial" panose="020B0604020202020204" pitchFamily="34" charset="0"/>
                          <a:ea typeface="Calibri" panose="020F0502020204030204" pitchFamily="34" charset="0"/>
                          <a:cs typeface="Times New Roman" panose="02020603050405020304" pitchFamily="18" charset="0"/>
                        </a:rPr>
                        <a:t>Increase efficiencies of donation and transplant system resources</a:t>
                      </a:r>
                    </a:p>
                  </a:txBody>
                  <a:tcPr marL="68580" marR="68580" marT="0" marB="0">
                    <a:lnL w="12700" cap="flat" cmpd="sng" algn="ctr">
                      <a:solidFill>
                        <a:srgbClr val="0F99D6"/>
                      </a:solidFill>
                      <a:prstDash val="solid"/>
                      <a:round/>
                      <a:headEnd type="none" w="med" len="med"/>
                      <a:tailEnd type="none" w="med" len="med"/>
                    </a:lnL>
                    <a:lnR>
                      <a:noFill/>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rgbClr val="FFFFFF"/>
                    </a:solidFill>
                  </a:tcPr>
                </a:tc>
                <a:tc>
                  <a:txBody>
                    <a:bodyPr/>
                    <a:lstStyle/>
                    <a:p>
                      <a:pPr marL="0" marR="0">
                        <a:spcBef>
                          <a:spcPts val="0"/>
                        </a:spcBef>
                        <a:spcAft>
                          <a:spcPts val="600"/>
                        </a:spcAft>
                      </a:pP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a:t>
                      </a:r>
                      <a:r>
                        <a:rPr lang="en-US" sz="2000" i="0" dirty="0">
                          <a:effectLst/>
                          <a:latin typeface="Arial" panose="020B0604020202020204" pitchFamily="34" charset="0"/>
                          <a:ea typeface="Calibri" panose="020F0502020204030204" pitchFamily="34" charset="0"/>
                          <a:cs typeface="Times New Roman" panose="02020603050405020304" pitchFamily="18" charset="0"/>
                        </a:rPr>
                        <a:t>121.8(a</a:t>
                      </a:r>
                      <a:r>
                        <a:rPr lang="en-US" sz="2000" i="0" dirty="0" smtClean="0">
                          <a:effectLst/>
                          <a:latin typeface="Arial" panose="020B0604020202020204" pitchFamily="34" charset="0"/>
                          <a:ea typeface="Calibri" panose="020F0502020204030204" pitchFamily="34" charset="0"/>
                          <a:cs typeface="Times New Roman" panose="02020603050405020304" pitchFamily="18" charset="0"/>
                        </a:rPr>
                        <a:t>) </a:t>
                      </a:r>
                      <a:r>
                        <a:rPr lang="en-US" sz="2000" i="0" dirty="0">
                          <a:effectLst/>
                          <a:latin typeface="Arial" panose="020B0604020202020204" pitchFamily="34" charset="0"/>
                          <a:ea typeface="Calibri" panose="020F0502020204030204" pitchFamily="34" charset="0"/>
                          <a:cs typeface="Times New Roman" panose="02020603050405020304" pitchFamily="18" charset="0"/>
                        </a:rPr>
                        <a:t>“... allocation policies: (5) Shall be designed to … promote the efficient management of organ placement...”</a:t>
                      </a:r>
                    </a:p>
                  </a:txBody>
                  <a:tcPr marL="68580" marR="68580" marT="0" marB="0">
                    <a:lnL>
                      <a:noFill/>
                    </a:lnL>
                    <a:lnR w="12700" cap="flat" cmpd="sng" algn="ctr">
                      <a:solidFill>
                        <a:srgbClr val="0F99D6"/>
                      </a:solidFill>
                      <a:prstDash val="solid"/>
                      <a:round/>
                      <a:headEnd type="none" w="med" len="med"/>
                      <a:tailEnd type="none" w="med" len="med"/>
                    </a:lnR>
                    <a:lnT w="12700" cap="flat" cmpd="sng" algn="ctr">
                      <a:solidFill>
                        <a:srgbClr val="0F99D6"/>
                      </a:solidFill>
                      <a:prstDash val="solid"/>
                      <a:round/>
                      <a:headEnd type="none" w="med" len="med"/>
                      <a:tailEnd type="none" w="med" len="med"/>
                    </a:lnT>
                    <a:lnB w="12700" cap="flat" cmpd="sng" algn="ctr">
                      <a:solidFill>
                        <a:srgbClr val="0F99D6"/>
                      </a:solidFill>
                      <a:prstDash val="solid"/>
                      <a:round/>
                      <a:headEnd type="none" w="med" len="med"/>
                      <a:tailEnd type="none" w="med" len="med"/>
                    </a:lnB>
                    <a:solidFill>
                      <a:schemeClr val="bg1"/>
                    </a:solidFill>
                  </a:tcPr>
                </a:tc>
                <a:extLst>
                  <a:ext uri="{0D108BD9-81ED-4DB2-BD59-A6C34878D82A}">
                    <a16:rowId xmlns:a16="http://schemas.microsoft.com/office/drawing/2014/main" val="1929022065"/>
                  </a:ext>
                </a:extLst>
              </a:tr>
            </a:tbl>
          </a:graphicData>
        </a:graphic>
      </p:graphicFrame>
    </p:spTree>
    <p:extLst>
      <p:ext uri="{BB962C8B-B14F-4D97-AF65-F5344CB8AC3E}">
        <p14:creationId xmlns:p14="http://schemas.microsoft.com/office/powerpoint/2010/main" val="31514029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Frameworks for Geographic Distribution</a:t>
            </a:r>
          </a:p>
        </p:txBody>
      </p:sp>
      <p:sp>
        <p:nvSpPr>
          <p:cNvPr id="3" name="Subtitle 2"/>
          <p:cNvSpPr>
            <a:spLocks noGrp="1"/>
          </p:cNvSpPr>
          <p:nvPr>
            <p:ph type="subTitle" idx="1"/>
          </p:nvPr>
        </p:nvSpPr>
        <p:spPr>
          <a:xfrm>
            <a:off x="556685" y="3340879"/>
            <a:ext cx="11076516" cy="1222157"/>
          </a:xfrm>
        </p:spPr>
        <p:txBody>
          <a:bodyPr>
            <a:normAutofit/>
          </a:bodyPr>
          <a:lstStyle/>
          <a:p>
            <a:r>
              <a:rPr lang="en-US" sz="3200" dirty="0" smtClean="0"/>
              <a:t>Ad Hoc Geography Committee</a:t>
            </a:r>
            <a:endParaRPr lang="en-US" sz="3200"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4</a:t>
            </a:fld>
            <a:endParaRPr lang="en-US" dirty="0"/>
          </a:p>
        </p:txBody>
      </p:sp>
    </p:spTree>
    <p:extLst>
      <p:ext uri="{BB962C8B-B14F-4D97-AF65-F5344CB8AC3E}">
        <p14:creationId xmlns:p14="http://schemas.microsoft.com/office/powerpoint/2010/main" val="1645985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5379" y="1348829"/>
            <a:ext cx="11397885" cy="4594771"/>
          </a:xfrm>
        </p:spPr>
        <p:txBody>
          <a:bodyPr/>
          <a:lstStyle/>
          <a:p>
            <a:r>
              <a:rPr lang="en-US" dirty="0" smtClean="0"/>
              <a:t>Committee identified three distribution frameworks consistent with the Principles and the OPTN Final Rule</a:t>
            </a:r>
          </a:p>
          <a:p>
            <a:r>
              <a:rPr lang="en-US" dirty="0" smtClean="0"/>
              <a:t>Committee recommends further discussion and community feedback</a:t>
            </a:r>
          </a:p>
          <a:p>
            <a:pPr lvl="1"/>
            <a:r>
              <a:rPr lang="en-US" sz="2400" dirty="0" smtClean="0"/>
              <a:t>Goal: identify a single, preferred distribution framework to be used across all organs</a:t>
            </a:r>
          </a:p>
          <a:p>
            <a:r>
              <a:rPr lang="en-US" dirty="0" smtClean="0"/>
              <a:t>Distribution Frameworks</a:t>
            </a:r>
          </a:p>
          <a:p>
            <a:pPr marL="228600" lvl="1" indent="0">
              <a:buNone/>
            </a:pPr>
            <a:r>
              <a:rPr lang="en-US" sz="2400" dirty="0" smtClean="0"/>
              <a:t>1. Fixed </a:t>
            </a:r>
            <a:r>
              <a:rPr lang="en-US" sz="2400" dirty="0"/>
              <a:t>Distance from the Donor Hospital</a:t>
            </a:r>
          </a:p>
          <a:p>
            <a:pPr marL="228600" lvl="1" indent="0">
              <a:buNone/>
            </a:pPr>
            <a:r>
              <a:rPr lang="en-US" sz="2400" dirty="0" smtClean="0"/>
              <a:t>2. Mathematical </a:t>
            </a:r>
            <a:r>
              <a:rPr lang="en-US" sz="2400" dirty="0"/>
              <a:t>Optimization</a:t>
            </a:r>
          </a:p>
          <a:p>
            <a:pPr marL="228600" lvl="1" indent="0">
              <a:buNone/>
            </a:pPr>
            <a:r>
              <a:rPr lang="en-US" sz="2400" dirty="0" smtClean="0"/>
              <a:t>3. Continuous Distribution</a:t>
            </a:r>
          </a:p>
        </p:txBody>
      </p:sp>
      <p:sp>
        <p:nvSpPr>
          <p:cNvPr id="3" name="Title 2"/>
          <p:cNvSpPr>
            <a:spLocks noGrp="1"/>
          </p:cNvSpPr>
          <p:nvPr>
            <p:ph type="title"/>
          </p:nvPr>
        </p:nvSpPr>
        <p:spPr/>
        <p:txBody>
          <a:bodyPr/>
          <a:lstStyle/>
          <a:p>
            <a:r>
              <a:rPr lang="en-US" dirty="0" smtClean="0"/>
              <a:t>Distribution Frameworks</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Tree>
    <p:extLst>
      <p:ext uri="{BB962C8B-B14F-4D97-AF65-F5344CB8AC3E}">
        <p14:creationId xmlns:p14="http://schemas.microsoft.com/office/powerpoint/2010/main" val="55894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Fixed Distance from Donor Hospital </a:t>
            </a:r>
            <a:endParaRPr lang="en-US" dirty="0"/>
          </a:p>
        </p:txBody>
      </p:sp>
      <p:sp>
        <p:nvSpPr>
          <p:cNvPr id="4" name="Slide Number Placeholder 3"/>
          <p:cNvSpPr>
            <a:spLocks noGrp="1"/>
          </p:cNvSpPr>
          <p:nvPr>
            <p:ph type="sldNum" sz="quarter" idx="4"/>
          </p:nvPr>
        </p:nvSpPr>
        <p:spPr/>
        <p:txBody>
          <a:bodyPr/>
          <a:lstStyle/>
          <a:p>
            <a:pPr marL="0" marR="0" lvl="0" indent="0" algn="r" defTabSz="914126"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a:ln>
                  <a:noFill/>
                </a:ln>
                <a:solidFill>
                  <a:srgbClr val="000000">
                    <a:tint val="75000"/>
                  </a:srgbClr>
                </a:solidFill>
                <a:effectLst/>
                <a:uLnTx/>
                <a:uFillTx/>
                <a:latin typeface="Arial"/>
                <a:ea typeface="+mn-ea"/>
                <a:cs typeface="+mn-cs"/>
              </a:rPr>
              <a:pPr marL="0" marR="0" lvl="0" indent="0" algn="r" defTabSz="914126"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6" name="TextBox 5"/>
          <p:cNvSpPr txBox="1"/>
          <p:nvPr/>
        </p:nvSpPr>
        <p:spPr>
          <a:xfrm>
            <a:off x="657752" y="1060440"/>
            <a:ext cx="5081039" cy="5262979"/>
          </a:xfrm>
          <a:prstGeom prst="rect">
            <a:avLst/>
          </a:prstGeom>
          <a:noFill/>
        </p:spPr>
        <p:txBody>
          <a:bodyPr wrap="square" rtlCol="0">
            <a:spAutoFit/>
          </a:bodyPr>
          <a:lstStyle/>
          <a:p>
            <a:pPr marR="0" lvl="0" algn="l" defTabSz="914126" rtl="0" eaLnBrk="1" fontAlgn="auto" latinLnBrk="0" hangingPunct="1">
              <a:lnSpc>
                <a:spcPct val="100000"/>
              </a:lnSpc>
              <a:spcBef>
                <a:spcPts val="0"/>
              </a:spcBef>
              <a:spcAft>
                <a:spcPts val="0"/>
              </a:spcAft>
              <a:buClrTx/>
              <a:buSzTx/>
              <a:tabLst/>
              <a:defRPr/>
            </a:pPr>
            <a:r>
              <a:rPr kumimoji="0" lang="en-US" sz="2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Advantages:</a:t>
            </a:r>
          </a:p>
          <a:p>
            <a:pPr marL="457200" marR="0" lvl="0" indent="-457200" algn="l" defTabSz="91412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Easy </a:t>
            </a:r>
            <a:r>
              <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to </a:t>
            </a:r>
            <a:r>
              <a:rPr kumimoji="0" lang="en-US" sz="2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explain</a:t>
            </a:r>
          </a:p>
          <a:p>
            <a:pPr marL="457200" marR="0" lvl="0" indent="-457200" algn="l" defTabSz="91412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smtClean="0">
                <a:solidFill>
                  <a:srgbClr val="000000"/>
                </a:solidFill>
                <a:latin typeface="Arial" panose="020B0604020202020204" pitchFamily="34" charset="0"/>
                <a:cs typeface="Arial" panose="020B0604020202020204" pitchFamily="34" charset="0"/>
              </a:rPr>
              <a:t>Extends distribution area, particularly for medically urgent patients</a:t>
            </a:r>
          </a:p>
          <a:p>
            <a:pPr marL="457200" marR="0" lvl="0" indent="-457200" algn="l" defTabSz="914126"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R="0" lvl="0" algn="l" defTabSz="914126" rtl="0" eaLnBrk="1" fontAlgn="auto" latinLnBrk="0" hangingPunct="1">
              <a:lnSpc>
                <a:spcPct val="100000"/>
              </a:lnSpc>
              <a:spcBef>
                <a:spcPts val="0"/>
              </a:spcBef>
              <a:spcAft>
                <a:spcPts val="0"/>
              </a:spcAft>
              <a:buClrTx/>
              <a:buSzTx/>
              <a:tabLst/>
              <a:defRPr/>
            </a:pPr>
            <a:r>
              <a:rPr lang="en-US" sz="2800" dirty="0" smtClean="0">
                <a:solidFill>
                  <a:srgbClr val="000000"/>
                </a:solidFill>
                <a:latin typeface="Arial" panose="020B0604020202020204" pitchFamily="34" charset="0"/>
                <a:cs typeface="Arial" panose="020B0604020202020204" pitchFamily="34" charset="0"/>
              </a:rPr>
              <a:t>Disadvantages:</a:t>
            </a:r>
          </a:p>
          <a:p>
            <a:pPr marL="457200" marR="0" lvl="0" indent="-457200" algn="l" defTabSz="91412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smtClean="0">
                <a:solidFill>
                  <a:srgbClr val="000000"/>
                </a:solidFill>
                <a:latin typeface="Arial" panose="020B0604020202020204" pitchFamily="34" charset="0"/>
                <a:cs typeface="Arial" panose="020B0604020202020204" pitchFamily="34" charset="0"/>
              </a:rPr>
              <a:t>Fixed boundaries</a:t>
            </a:r>
          </a:p>
          <a:p>
            <a:pPr marL="457200" marR="0" lvl="0" indent="-457200" algn="l" defTabSz="914126"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Differences</a:t>
            </a:r>
            <a:r>
              <a:rPr kumimoji="0" lang="en-US" sz="2800" b="0" i="0" u="none" strike="noStrike" kern="1200" cap="none" spc="0" normalizeH="0" noProof="0" dirty="0" smtClean="0">
                <a:ln>
                  <a:noFill/>
                </a:ln>
                <a:solidFill>
                  <a:srgbClr val="000000"/>
                </a:solidFill>
                <a:effectLst/>
                <a:uLnTx/>
                <a:uFillTx/>
                <a:latin typeface="Arial" panose="020B0604020202020204" pitchFamily="34" charset="0"/>
                <a:ea typeface="+mn-ea"/>
                <a:cs typeface="Arial" panose="020B0604020202020204" pitchFamily="34" charset="0"/>
              </a:rPr>
              <a:t> in population density may affect patients with similar matching characteristics</a:t>
            </a:r>
            <a:endParaRPr kumimoji="0" lang="en-US" sz="2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38791" y="1582043"/>
            <a:ext cx="5560986" cy="4361557"/>
          </a:xfrm>
          <a:prstGeom prst="rect">
            <a:avLst/>
          </a:prstGeom>
        </p:spPr>
      </p:pic>
    </p:spTree>
    <p:extLst>
      <p:ext uri="{BB962C8B-B14F-4D97-AF65-F5344CB8AC3E}">
        <p14:creationId xmlns:p14="http://schemas.microsoft.com/office/powerpoint/2010/main" val="4479065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Mathematically Optimized Boundaries</a:t>
            </a:r>
            <a:endParaRPr lang="en-US" dirty="0"/>
          </a:p>
        </p:txBody>
      </p:sp>
      <p:sp>
        <p:nvSpPr>
          <p:cNvPr id="4" name="Slide Number Placeholder 3"/>
          <p:cNvSpPr>
            <a:spLocks noGrp="1"/>
          </p:cNvSpPr>
          <p:nvPr>
            <p:ph type="sldNum" sz="quarter" idx="4"/>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a:ln>
                  <a:noFill/>
                </a:ln>
                <a:solidFill>
                  <a:srgbClr val="000000">
                    <a:tint val="75000"/>
                  </a:srgbClr>
                </a:solidFill>
                <a:effectLst/>
                <a:uLnTx/>
                <a:uFillTx/>
                <a:latin typeface="Arial"/>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9" name="TextBox 8"/>
          <p:cNvSpPr txBox="1"/>
          <p:nvPr/>
        </p:nvSpPr>
        <p:spPr>
          <a:xfrm>
            <a:off x="4465972" y="4799612"/>
            <a:ext cx="847323" cy="369236"/>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dirty="0">
              <a:ln>
                <a:noFill/>
              </a:ln>
              <a:solidFill>
                <a:srgbClr val="000000"/>
              </a:solidFill>
              <a:effectLst/>
              <a:uLnTx/>
              <a:uFillTx/>
              <a:latin typeface="Calibri"/>
              <a:ea typeface="+mn-ea"/>
              <a:cs typeface="+mn-cs"/>
            </a:endParaRPr>
          </a:p>
        </p:txBody>
      </p:sp>
      <p:sp>
        <p:nvSpPr>
          <p:cNvPr id="10" name="TextBox 9"/>
          <p:cNvSpPr txBox="1"/>
          <p:nvPr/>
        </p:nvSpPr>
        <p:spPr>
          <a:xfrm>
            <a:off x="5549679" y="2549047"/>
            <a:ext cx="2924785" cy="369108"/>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dirty="0">
              <a:ln>
                <a:noFill/>
              </a:ln>
              <a:solidFill>
                <a:srgbClr val="000000"/>
              </a:solidFill>
              <a:effectLst/>
              <a:uLnTx/>
              <a:uFillTx/>
              <a:latin typeface="Calibri"/>
              <a:ea typeface="+mn-ea"/>
              <a:cs typeface="+mn-cs"/>
            </a:endParaRPr>
          </a:p>
        </p:txBody>
      </p:sp>
      <p:sp>
        <p:nvSpPr>
          <p:cNvPr id="14" name="TextBox 13"/>
          <p:cNvSpPr txBox="1"/>
          <p:nvPr/>
        </p:nvSpPr>
        <p:spPr>
          <a:xfrm>
            <a:off x="8672485" y="1058660"/>
            <a:ext cx="2924785" cy="369108"/>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dirty="0">
              <a:ln>
                <a:noFill/>
              </a:ln>
              <a:solidFill>
                <a:srgbClr val="000000"/>
              </a:solidFill>
              <a:effectLst/>
              <a:uLnTx/>
              <a:uFillTx/>
              <a:latin typeface="Calibri"/>
              <a:ea typeface="+mn-ea"/>
              <a:cs typeface="+mn-cs"/>
            </a:endParaRP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61315" y="928078"/>
            <a:ext cx="3353172" cy="2629939"/>
          </a:xfrm>
          <a:prstGeom prst="rect">
            <a:avLst/>
          </a:prstGeom>
        </p:spPr>
      </p:pic>
      <p:pic>
        <p:nvPicPr>
          <p:cNvPr id="11" name="Picture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8159934" y="3558017"/>
            <a:ext cx="3636843" cy="2852426"/>
          </a:xfrm>
          <a:prstGeom prst="rect">
            <a:avLst/>
          </a:prstGeom>
        </p:spPr>
      </p:pic>
      <p:sp>
        <p:nvSpPr>
          <p:cNvPr id="12" name="TextBox 11"/>
          <p:cNvSpPr txBox="1"/>
          <p:nvPr/>
        </p:nvSpPr>
        <p:spPr>
          <a:xfrm>
            <a:off x="5751871" y="2066312"/>
            <a:ext cx="2570326" cy="646331"/>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Limited number of large districts</a:t>
            </a:r>
            <a:endParaRPr lang="en-US" b="1" dirty="0">
              <a:latin typeface="Arial" panose="020B0604020202020204" pitchFamily="34" charset="0"/>
              <a:cs typeface="Arial" panose="020B0604020202020204" pitchFamily="34" charset="0"/>
            </a:endParaRPr>
          </a:p>
        </p:txBody>
      </p:sp>
      <p:sp>
        <p:nvSpPr>
          <p:cNvPr id="13" name="TextBox 12"/>
          <p:cNvSpPr txBox="1"/>
          <p:nvPr/>
        </p:nvSpPr>
        <p:spPr>
          <a:xfrm>
            <a:off x="5199391" y="4697215"/>
            <a:ext cx="3122806" cy="646331"/>
          </a:xfrm>
          <a:prstGeom prst="rect">
            <a:avLst/>
          </a:prstGeom>
          <a:noFill/>
        </p:spPr>
        <p:txBody>
          <a:bodyPr wrap="square" rtlCol="0">
            <a:spAutoFit/>
          </a:bodyPr>
          <a:lstStyle/>
          <a:p>
            <a:pPr algn="ctr"/>
            <a:r>
              <a:rPr lang="en-US" b="1" dirty="0" smtClean="0">
                <a:latin typeface="Arial" panose="020B0604020202020204" pitchFamily="34" charset="0"/>
                <a:cs typeface="Arial" panose="020B0604020202020204" pitchFamily="34" charset="0"/>
              </a:rPr>
              <a:t>Large number of localized neighborhoods</a:t>
            </a:r>
            <a:endParaRPr lang="en-US" b="1" dirty="0">
              <a:latin typeface="Arial" panose="020B0604020202020204" pitchFamily="34" charset="0"/>
              <a:cs typeface="Arial" panose="020B0604020202020204" pitchFamily="34" charset="0"/>
            </a:endParaRPr>
          </a:p>
        </p:txBody>
      </p:sp>
      <p:sp>
        <p:nvSpPr>
          <p:cNvPr id="15" name="TextBox 14"/>
          <p:cNvSpPr txBox="1"/>
          <p:nvPr/>
        </p:nvSpPr>
        <p:spPr>
          <a:xfrm>
            <a:off x="385381" y="1427768"/>
            <a:ext cx="4814010" cy="4247317"/>
          </a:xfrm>
          <a:prstGeom prst="rect">
            <a:avLst/>
          </a:prstGeom>
          <a:noFill/>
        </p:spPr>
        <p:txBody>
          <a:bodyPr wrap="square" rtlCol="0">
            <a:spAutoFit/>
          </a:bodyPr>
          <a:lstStyle/>
          <a:p>
            <a:r>
              <a:rPr lang="en-US" sz="2800" dirty="0" smtClean="0">
                <a:latin typeface="Arial" panose="020B0604020202020204" pitchFamily="34" charset="0"/>
                <a:cs typeface="Arial" panose="020B0604020202020204" pitchFamily="34" charset="0"/>
              </a:rPr>
              <a:t>Advantages</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Provides consistent results</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Can be monitored and scaled </a:t>
            </a:r>
          </a:p>
          <a:p>
            <a:pPr marL="285750" indent="-285750">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a:p>
            <a:r>
              <a:rPr lang="en-US" sz="2800" dirty="0" smtClean="0">
                <a:latin typeface="Arial" panose="020B0604020202020204" pitchFamily="34" charset="0"/>
                <a:cs typeface="Arial" panose="020B0604020202020204" pitchFamily="34" charset="0"/>
              </a:rPr>
              <a:t>Disadvantages</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Boundaries may be complex and not uniform</a:t>
            </a:r>
          </a:p>
          <a:p>
            <a:pPr marL="285750" indent="-285750">
              <a:buFont typeface="Arial" panose="020B0604020202020204" pitchFamily="34" charset="0"/>
              <a:buChar char="•"/>
            </a:pPr>
            <a:r>
              <a:rPr lang="en-US" sz="2800" dirty="0" smtClean="0">
                <a:latin typeface="Arial" panose="020B0604020202020204" pitchFamily="34" charset="0"/>
                <a:cs typeface="Arial" panose="020B0604020202020204" pitchFamily="34" charset="0"/>
              </a:rPr>
              <a:t>Fixed boundaries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5877391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18816" y="1733549"/>
            <a:ext cx="4062969" cy="4019922"/>
          </a:xfrm>
        </p:spPr>
        <p:txBody>
          <a:bodyPr/>
          <a:lstStyle/>
          <a:p>
            <a:endParaRPr lang="en-US" dirty="0"/>
          </a:p>
          <a:p>
            <a:endParaRPr lang="en-US" dirty="0"/>
          </a:p>
        </p:txBody>
      </p:sp>
      <p:sp>
        <p:nvSpPr>
          <p:cNvPr id="3" name="Title 2"/>
          <p:cNvSpPr>
            <a:spLocks noGrp="1"/>
          </p:cNvSpPr>
          <p:nvPr>
            <p:ph type="title"/>
          </p:nvPr>
        </p:nvSpPr>
        <p:spPr/>
        <p:txBody>
          <a:bodyPr/>
          <a:lstStyle/>
          <a:p>
            <a:r>
              <a:rPr lang="en-US" dirty="0" smtClean="0"/>
              <a:t>Continuous Distribution</a:t>
            </a:r>
            <a:endParaRPr lang="en-US" dirty="0"/>
          </a:p>
        </p:txBody>
      </p:sp>
      <p:sp>
        <p:nvSpPr>
          <p:cNvPr id="4" name="Slide Number Placeholder 3"/>
          <p:cNvSpPr>
            <a:spLocks noGrp="1"/>
          </p:cNvSpPr>
          <p:nvPr>
            <p:ph type="sldNum" sz="quarter" idx="4"/>
          </p:nvPr>
        </p:nvSpPr>
        <p:spPr/>
        <p:txBody>
          <a:bodyPr/>
          <a:lstStyle/>
          <a:p>
            <a:pPr marL="0" marR="0" lvl="0" indent="0" algn="r" defTabSz="914126" rtl="0" eaLnBrk="1" fontAlgn="auto" latinLnBrk="0" hangingPunct="1">
              <a:lnSpc>
                <a:spcPct val="100000"/>
              </a:lnSpc>
              <a:spcBef>
                <a:spcPts val="0"/>
              </a:spcBef>
              <a:spcAft>
                <a:spcPts val="0"/>
              </a:spcAft>
              <a:buClrTx/>
              <a:buSzTx/>
              <a:buFontTx/>
              <a:buNone/>
              <a:tabLst/>
              <a:defRPr/>
            </a:pPr>
            <a:fld id="{AFEF8753-48E3-DC43-B5AB-733E5321FD2E}" type="slidenum">
              <a:rPr kumimoji="0" lang="en-US" sz="1400" b="0" i="0" u="none" strike="noStrike" kern="1200" cap="none" spc="0" normalizeH="0" baseline="0" noProof="0">
                <a:ln>
                  <a:noFill/>
                </a:ln>
                <a:solidFill>
                  <a:srgbClr val="000000">
                    <a:tint val="75000"/>
                  </a:srgbClr>
                </a:solidFill>
                <a:effectLst/>
                <a:uLnTx/>
                <a:uFillTx/>
                <a:latin typeface="Arial"/>
                <a:ea typeface="+mn-ea"/>
                <a:cs typeface="+mn-cs"/>
              </a:rPr>
              <a:pPr marL="0" marR="0" lvl="0" indent="0" algn="r" defTabSz="914126"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srgbClr val="000000">
                  <a:tint val="75000"/>
                </a:srgbClr>
              </a:solidFill>
              <a:effectLst/>
              <a:uLnTx/>
              <a:uFillTx/>
              <a:latin typeface="Arial"/>
              <a:ea typeface="+mn-ea"/>
              <a:cs typeface="+mn-cs"/>
            </a:endParaRPr>
          </a:p>
        </p:txBody>
      </p:sp>
      <p:sp>
        <p:nvSpPr>
          <p:cNvPr id="9" name="TextBox 8"/>
          <p:cNvSpPr txBox="1"/>
          <p:nvPr/>
        </p:nvSpPr>
        <p:spPr>
          <a:xfrm>
            <a:off x="545690" y="1504335"/>
            <a:ext cx="6327058" cy="4524315"/>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Advantages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Two patients who are similar in suitability would be treated much the same way</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Priority would consider specific clinical characteristics about the candidate</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More likely that organ offers would be matched efficiently with candidates in highest medical need</a:t>
            </a:r>
          </a:p>
          <a:p>
            <a:pPr marL="285750" indent="-28575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Disadvantages</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Less easy to understand and explain</a:t>
            </a:r>
          </a:p>
          <a:p>
            <a:pPr marL="285750" indent="-285750">
              <a:buFont typeface="Arial" panose="020B0604020202020204" pitchFamily="34" charset="0"/>
              <a:buChar char="•"/>
            </a:pPr>
            <a:r>
              <a:rPr lang="en-US" sz="2400" dirty="0" smtClean="0">
                <a:latin typeface="Arial" panose="020B0604020202020204" pitchFamily="34" charset="0"/>
                <a:cs typeface="Arial" panose="020B0604020202020204" pitchFamily="34" charset="0"/>
              </a:rPr>
              <a:t>May not produce predictable matches</a:t>
            </a:r>
            <a:endParaRPr lang="en-US" sz="24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86686" y="581776"/>
            <a:ext cx="3868808" cy="3048950"/>
          </a:xfrm>
          <a:prstGeom prst="rect">
            <a:avLst/>
          </a:prstGeom>
        </p:spPr>
      </p:pic>
      <p:pic>
        <p:nvPicPr>
          <p:cNvPr id="8" name="Picture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87669" y="3552063"/>
            <a:ext cx="4066842" cy="3189680"/>
          </a:xfrm>
          <a:prstGeom prst="rect">
            <a:avLst/>
          </a:prstGeom>
        </p:spPr>
      </p:pic>
    </p:spTree>
    <p:extLst>
      <p:ext uri="{BB962C8B-B14F-4D97-AF65-F5344CB8AC3E}">
        <p14:creationId xmlns:p14="http://schemas.microsoft.com/office/powerpoint/2010/main" val="6972638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3381" y="1007242"/>
            <a:ext cx="11397885" cy="4405247"/>
          </a:xfrm>
        </p:spPr>
        <p:txBody>
          <a:bodyPr>
            <a:normAutofit/>
          </a:bodyPr>
          <a:lstStyle/>
          <a:p>
            <a:r>
              <a:rPr lang="en-US" dirty="0" smtClean="0"/>
              <a:t>Geography Committee</a:t>
            </a:r>
          </a:p>
          <a:p>
            <a:pPr lvl="1"/>
            <a:r>
              <a:rPr lang="en-US" sz="2400" dirty="0" smtClean="0"/>
              <a:t>Fall 2018 PC for 3 Frameworks, Board consideration Dec 2018</a:t>
            </a:r>
          </a:p>
          <a:p>
            <a:r>
              <a:rPr lang="en-US" dirty="0" smtClean="0"/>
              <a:t>Liver Committee </a:t>
            </a:r>
          </a:p>
          <a:p>
            <a:pPr lvl="1"/>
            <a:r>
              <a:rPr lang="en-US" sz="2400" dirty="0" smtClean="0"/>
              <a:t>Fall 2017 special PC for feedback on liver distribution models</a:t>
            </a:r>
          </a:p>
          <a:p>
            <a:r>
              <a:rPr lang="en-US" dirty="0" smtClean="0"/>
              <a:t>Other committees begin work to replace DSA &amp; Region</a:t>
            </a:r>
          </a:p>
          <a:p>
            <a:pPr lvl="1"/>
            <a:r>
              <a:rPr lang="en-US" sz="2400" dirty="0" smtClean="0"/>
              <a:t>3 projects: thoracic; kidney-pancreas; and VCA</a:t>
            </a:r>
          </a:p>
          <a:p>
            <a:pPr lvl="1"/>
            <a:r>
              <a:rPr lang="en-US" sz="2400" dirty="0" smtClean="0"/>
              <a:t>January 2019 Public Comment; June 2019 Board</a:t>
            </a:r>
          </a:p>
          <a:p>
            <a:r>
              <a:rPr lang="en-US" dirty="0" smtClean="0"/>
              <a:t>Geography Committee role and oversight</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
        <p:nvSpPr>
          <p:cNvPr id="4" name="Slide Number Placeholder 3"/>
          <p:cNvSpPr>
            <a:spLocks noGrp="1"/>
          </p:cNvSpPr>
          <p:nvPr>
            <p:ph type="sldNum" sz="quarter" idx="4"/>
          </p:nvPr>
        </p:nvSpPr>
        <p:spPr/>
        <p:txBody>
          <a:bodyPr/>
          <a:lstStyle/>
          <a:p>
            <a:fld id="{AFEF8753-48E3-DC43-B5AB-733E5321FD2E}" type="slidenum">
              <a:rPr lang="en-US" smtClean="0"/>
              <a:pPr/>
              <a:t>9</a:t>
            </a:fld>
            <a:endParaRPr lang="en-US" dirty="0"/>
          </a:p>
        </p:txBody>
      </p:sp>
    </p:spTree>
    <p:extLst>
      <p:ext uri="{BB962C8B-B14F-4D97-AF65-F5344CB8AC3E}">
        <p14:creationId xmlns:p14="http://schemas.microsoft.com/office/powerpoint/2010/main" val="41594561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UNOS">
      <a:dk1>
        <a:sysClr val="windowText" lastClr="000000"/>
      </a:dk1>
      <a:lt1>
        <a:sysClr val="window" lastClr="FFFFFF"/>
      </a:lt1>
      <a:dk2>
        <a:srgbClr val="0A3C6E"/>
      </a:dk2>
      <a:lt2>
        <a:srgbClr val="666666"/>
      </a:lt2>
      <a:accent1>
        <a:srgbClr val="0F99D6"/>
      </a:accent1>
      <a:accent2>
        <a:srgbClr val="80C342"/>
      </a:accent2>
      <a:accent3>
        <a:srgbClr val="0A3C6E"/>
      </a:accent3>
      <a:accent4>
        <a:srgbClr val="EE3524"/>
      </a:accent4>
      <a:accent5>
        <a:srgbClr val="F3901D"/>
      </a:accent5>
      <a:accent6>
        <a:srgbClr val="F9C200"/>
      </a:accent6>
      <a:hlink>
        <a:srgbClr val="0F99D6"/>
      </a:hlink>
      <a:folHlink>
        <a:srgbClr val="9ECF7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Expo">
  <a:themeElements>
    <a:clrScheme name="Custom 4">
      <a:dk1>
        <a:srgbClr val="000000"/>
      </a:dk1>
      <a:lt1>
        <a:sysClr val="window" lastClr="FFFFFF"/>
      </a:lt1>
      <a:dk2>
        <a:srgbClr val="0A468C"/>
      </a:dk2>
      <a:lt2>
        <a:srgbClr val="0FA0E4"/>
      </a:lt2>
      <a:accent1>
        <a:srgbClr val="FBC01E"/>
      </a:accent1>
      <a:accent2>
        <a:srgbClr val="78B43C"/>
      </a:accent2>
      <a:accent3>
        <a:srgbClr val="FA8716"/>
      </a:accent3>
      <a:accent4>
        <a:srgbClr val="BE0204"/>
      </a:accent4>
      <a:accent5>
        <a:srgbClr val="800040"/>
      </a:accent5>
      <a:accent6>
        <a:srgbClr val="7E13E3"/>
      </a:accent6>
      <a:hlink>
        <a:srgbClr val="0FA0E4"/>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016BBB36FB9644B4DC5A4168E0CC9B" ma:contentTypeVersion="2" ma:contentTypeDescription="Create a new document." ma:contentTypeScope="" ma:versionID="153c61b9d62639d5fba16c15d24230f8">
  <xsd:schema xmlns:xsd="http://www.w3.org/2001/XMLSchema" xmlns:xs="http://www.w3.org/2001/XMLSchema" xmlns:p="http://schemas.microsoft.com/office/2006/metadata/properties" xmlns:ns2="eb91da90-ef78-48fa-8294-c2e3b9c4157a" targetNamespace="http://schemas.microsoft.com/office/2006/metadata/properties" ma:root="true" ma:fieldsID="0720fbe528f39436e7d2e4027fd66aeb" ns2:_="">
    <xsd:import namespace="eb91da90-ef78-48fa-8294-c2e3b9c4157a"/>
    <xsd:element name="properties">
      <xsd:complexType>
        <xsd:sequence>
          <xsd:element name="documentManagement">
            <xsd:complexType>
              <xsd:all>
                <xsd:element ref="ns2:Note" minOccurs="0"/>
                <xsd:element ref="ns2:Due_x0020_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91da90-ef78-48fa-8294-c2e3b9c4157a" elementFormDefault="qualified">
    <xsd:import namespace="http://schemas.microsoft.com/office/2006/documentManagement/types"/>
    <xsd:import namespace="http://schemas.microsoft.com/office/infopath/2007/PartnerControls"/>
    <xsd:element name="Note" ma:index="8" nillable="true" ma:displayName="Notes" ma:internalName="Note">
      <xsd:simpleType>
        <xsd:restriction base="dms:Note">
          <xsd:maxLength value="255"/>
        </xsd:restriction>
      </xsd:simpleType>
    </xsd:element>
    <xsd:element name="Due_x0020_Date" ma:index="9" nillable="true" ma:displayName="Due Date" ma:format="DateOnly" ma:internalName="Due_x0020_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ue_x0020_Date xmlns="eb91da90-ef78-48fa-8294-c2e3b9c4157a" xsi:nil="true"/>
    <Note xmlns="eb91da90-ef78-48fa-8294-c2e3b9c4157a"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67CD38-5CA6-4BC4-88B9-9A1DACC4BF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91da90-ef78-48fa-8294-c2e3b9c415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52A396-2690-4131-A809-94C07F05B48A}">
  <ds:schemaRefs>
    <ds:schemaRef ds:uri="http://schemas.microsoft.com/office/2006/metadata/properties"/>
    <ds:schemaRef ds:uri="http://purl.org/dc/terms/"/>
    <ds:schemaRef ds:uri="http://purl.org/dc/elements/1.1/"/>
    <ds:schemaRef ds:uri="http://www.w3.org/XML/1998/namespace"/>
    <ds:schemaRef ds:uri="eb91da90-ef78-48fa-8294-c2e3b9c4157a"/>
    <ds:schemaRef ds:uri="http://schemas.microsoft.com/office/2006/documentManagement/types"/>
    <ds:schemaRef ds:uri="http://purl.org/dc/dcmitype/"/>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678A9047-80BF-4D6F-B78C-63D845B1631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1489</TotalTime>
  <Words>1682</Words>
  <Application>Microsoft Office PowerPoint</Application>
  <PresentationFormat>Widescreen</PresentationFormat>
  <Paragraphs>217</Paragraphs>
  <Slides>12</Slides>
  <Notes>9</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Calibri Light</vt:lpstr>
      <vt:lpstr>Myriad Pro</vt:lpstr>
      <vt:lpstr>Times New Roman</vt:lpstr>
      <vt:lpstr>Wingdings</vt:lpstr>
      <vt:lpstr>Expo</vt:lpstr>
      <vt:lpstr>1_Expo</vt:lpstr>
      <vt:lpstr>3_Expo</vt:lpstr>
      <vt:lpstr>Ad Hoc Geography Committee Update </vt:lpstr>
      <vt:lpstr>June 2018 Board Actions</vt:lpstr>
      <vt:lpstr>PowerPoint Presentation</vt:lpstr>
      <vt:lpstr>Frameworks for Geographic Distribution</vt:lpstr>
      <vt:lpstr>Distribution Frameworks</vt:lpstr>
      <vt:lpstr>Fixed Distance from Donor Hospital </vt:lpstr>
      <vt:lpstr>Mathematically Optimized Boundaries</vt:lpstr>
      <vt:lpstr>Continuous Distribution</vt:lpstr>
      <vt:lpstr>Next Steps</vt:lpstr>
      <vt:lpstr>Timeline by Committee </vt:lpstr>
      <vt:lpstr>PowerPoint Presentation</vt:lpstr>
      <vt:lpstr>3 Frameworks with Narration and Animation</vt:lpstr>
    </vt:vector>
  </TitlesOfParts>
  <Company>UNOS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Operations and Safety Committee Monthly Teleconference</dc:title>
  <dc:creator>Susan M. Tlusty</dc:creator>
  <cp:lastModifiedBy>Karen Sokohl</cp:lastModifiedBy>
  <cp:revision>97</cp:revision>
  <dcterms:created xsi:type="dcterms:W3CDTF">2018-03-22T17:12:34Z</dcterms:created>
  <dcterms:modified xsi:type="dcterms:W3CDTF">2018-08-20T17:48:37Z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0x010100B9016BBB36FB9644B4DC5A4168E0CC9B</vt:lpwstr>
  </property>
  <property fmtid="{D5CDD505-2E9C-101B-9397-08002B2CF9AE}" pid="3" name="Committee">
    <vt:lpwstr/>
  </property>
</Properties>
</file>